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1"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7" r:id="rId41"/>
    <p:sldId id="298" r:id="rId42"/>
    <p:sldId id="299" r:id="rId43"/>
    <p:sldId id="300" r:id="rId44"/>
    <p:sldId id="301" r:id="rId45"/>
    <p:sldId id="302" r:id="rId46"/>
    <p:sldId id="305" r:id="rId47"/>
    <p:sldId id="303" r:id="rId48"/>
    <p:sldId id="304" r:id="rId4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7" d="100"/>
          <a:sy n="117" d="100"/>
        </p:scale>
        <p:origin x="-10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81238D4-30E9-4767-BA09-E137F3953C7F}" type="datetimeFigureOut">
              <a:rPr lang="ru-RU" smtClean="0"/>
              <a:t>02.04.2019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074B65-1E8E-496E-BB83-A63DFFEC82C5}" type="slidenum">
              <a:rPr lang="ru-RU" smtClean="0"/>
              <a:t>‹#›</a:t>
            </a:fld>
            <a:endParaRPr lang="ru-RU"/>
          </a:p>
        </p:txBody>
      </p:sp>
    </p:spTree>
    <p:extLst>
      <p:ext uri="{BB962C8B-B14F-4D97-AF65-F5344CB8AC3E}">
        <p14:creationId xmlns:p14="http://schemas.microsoft.com/office/powerpoint/2010/main" val="3206323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81238D4-30E9-4767-BA09-E137F3953C7F}" type="datetimeFigureOut">
              <a:rPr lang="ru-RU" smtClean="0"/>
              <a:t>02.04.2019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074B65-1E8E-496E-BB83-A63DFFEC82C5}" type="slidenum">
              <a:rPr lang="ru-RU" smtClean="0"/>
              <a:t>‹#›</a:t>
            </a:fld>
            <a:endParaRPr lang="ru-RU"/>
          </a:p>
        </p:txBody>
      </p:sp>
    </p:spTree>
    <p:extLst>
      <p:ext uri="{BB962C8B-B14F-4D97-AF65-F5344CB8AC3E}">
        <p14:creationId xmlns:p14="http://schemas.microsoft.com/office/powerpoint/2010/main" val="98308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81238D4-30E9-4767-BA09-E137F3953C7F}" type="datetimeFigureOut">
              <a:rPr lang="ru-RU" smtClean="0"/>
              <a:t>02.04.2019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074B65-1E8E-496E-BB83-A63DFFEC82C5}" type="slidenum">
              <a:rPr lang="ru-RU" smtClean="0"/>
              <a:t>‹#›</a:t>
            </a:fld>
            <a:endParaRPr lang="ru-RU"/>
          </a:p>
        </p:txBody>
      </p:sp>
    </p:spTree>
    <p:extLst>
      <p:ext uri="{BB962C8B-B14F-4D97-AF65-F5344CB8AC3E}">
        <p14:creationId xmlns:p14="http://schemas.microsoft.com/office/powerpoint/2010/main" val="999444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81238D4-30E9-4767-BA09-E137F3953C7F}" type="datetimeFigureOut">
              <a:rPr lang="ru-RU" smtClean="0"/>
              <a:t>02.04.2019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074B65-1E8E-496E-BB83-A63DFFEC82C5}" type="slidenum">
              <a:rPr lang="ru-RU" smtClean="0"/>
              <a:t>‹#›</a:t>
            </a:fld>
            <a:endParaRPr lang="ru-RU"/>
          </a:p>
        </p:txBody>
      </p:sp>
    </p:spTree>
    <p:extLst>
      <p:ext uri="{BB962C8B-B14F-4D97-AF65-F5344CB8AC3E}">
        <p14:creationId xmlns:p14="http://schemas.microsoft.com/office/powerpoint/2010/main" val="144553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81238D4-30E9-4767-BA09-E137F3953C7F}" type="datetimeFigureOut">
              <a:rPr lang="ru-RU" smtClean="0"/>
              <a:t>02.04.2019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F074B65-1E8E-496E-BB83-A63DFFEC82C5}" type="slidenum">
              <a:rPr lang="ru-RU" smtClean="0"/>
              <a:t>‹#›</a:t>
            </a:fld>
            <a:endParaRPr lang="ru-RU"/>
          </a:p>
        </p:txBody>
      </p:sp>
    </p:spTree>
    <p:extLst>
      <p:ext uri="{BB962C8B-B14F-4D97-AF65-F5344CB8AC3E}">
        <p14:creationId xmlns:p14="http://schemas.microsoft.com/office/powerpoint/2010/main" val="3415412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81238D4-30E9-4767-BA09-E137F3953C7F}" type="datetimeFigureOut">
              <a:rPr lang="ru-RU" smtClean="0"/>
              <a:t>02.04.2019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074B65-1E8E-496E-BB83-A63DFFEC82C5}" type="slidenum">
              <a:rPr lang="ru-RU" smtClean="0"/>
              <a:t>‹#›</a:t>
            </a:fld>
            <a:endParaRPr lang="ru-RU"/>
          </a:p>
        </p:txBody>
      </p:sp>
    </p:spTree>
    <p:extLst>
      <p:ext uri="{BB962C8B-B14F-4D97-AF65-F5344CB8AC3E}">
        <p14:creationId xmlns:p14="http://schemas.microsoft.com/office/powerpoint/2010/main" val="3082382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81238D4-30E9-4767-BA09-E137F3953C7F}" type="datetimeFigureOut">
              <a:rPr lang="ru-RU" smtClean="0"/>
              <a:t>02.04.2019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F074B65-1E8E-496E-BB83-A63DFFEC82C5}" type="slidenum">
              <a:rPr lang="ru-RU" smtClean="0"/>
              <a:t>‹#›</a:t>
            </a:fld>
            <a:endParaRPr lang="ru-RU"/>
          </a:p>
        </p:txBody>
      </p:sp>
    </p:spTree>
    <p:extLst>
      <p:ext uri="{BB962C8B-B14F-4D97-AF65-F5344CB8AC3E}">
        <p14:creationId xmlns:p14="http://schemas.microsoft.com/office/powerpoint/2010/main" val="3142864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81238D4-30E9-4767-BA09-E137F3953C7F}" type="datetimeFigureOut">
              <a:rPr lang="ru-RU" smtClean="0"/>
              <a:t>02.04.2019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F074B65-1E8E-496E-BB83-A63DFFEC82C5}" type="slidenum">
              <a:rPr lang="ru-RU" smtClean="0"/>
              <a:t>‹#›</a:t>
            </a:fld>
            <a:endParaRPr lang="ru-RU"/>
          </a:p>
        </p:txBody>
      </p:sp>
    </p:spTree>
    <p:extLst>
      <p:ext uri="{BB962C8B-B14F-4D97-AF65-F5344CB8AC3E}">
        <p14:creationId xmlns:p14="http://schemas.microsoft.com/office/powerpoint/2010/main" val="1378679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81238D4-30E9-4767-BA09-E137F3953C7F}" type="datetimeFigureOut">
              <a:rPr lang="ru-RU" smtClean="0"/>
              <a:t>02.04.2019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F074B65-1E8E-496E-BB83-A63DFFEC82C5}" type="slidenum">
              <a:rPr lang="ru-RU" smtClean="0"/>
              <a:t>‹#›</a:t>
            </a:fld>
            <a:endParaRPr lang="ru-RU"/>
          </a:p>
        </p:txBody>
      </p:sp>
    </p:spTree>
    <p:extLst>
      <p:ext uri="{BB962C8B-B14F-4D97-AF65-F5344CB8AC3E}">
        <p14:creationId xmlns:p14="http://schemas.microsoft.com/office/powerpoint/2010/main" val="4175912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81238D4-30E9-4767-BA09-E137F3953C7F}" type="datetimeFigureOut">
              <a:rPr lang="ru-RU" smtClean="0"/>
              <a:t>02.04.2019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074B65-1E8E-496E-BB83-A63DFFEC82C5}" type="slidenum">
              <a:rPr lang="ru-RU" smtClean="0"/>
              <a:t>‹#›</a:t>
            </a:fld>
            <a:endParaRPr lang="ru-RU"/>
          </a:p>
        </p:txBody>
      </p:sp>
    </p:spTree>
    <p:extLst>
      <p:ext uri="{BB962C8B-B14F-4D97-AF65-F5344CB8AC3E}">
        <p14:creationId xmlns:p14="http://schemas.microsoft.com/office/powerpoint/2010/main" val="2370928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81238D4-30E9-4767-BA09-E137F3953C7F}" type="datetimeFigureOut">
              <a:rPr lang="ru-RU" smtClean="0"/>
              <a:t>02.04.2019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074B65-1E8E-496E-BB83-A63DFFEC82C5}" type="slidenum">
              <a:rPr lang="ru-RU" smtClean="0"/>
              <a:t>‹#›</a:t>
            </a:fld>
            <a:endParaRPr lang="ru-RU"/>
          </a:p>
        </p:txBody>
      </p:sp>
    </p:spTree>
    <p:extLst>
      <p:ext uri="{BB962C8B-B14F-4D97-AF65-F5344CB8AC3E}">
        <p14:creationId xmlns:p14="http://schemas.microsoft.com/office/powerpoint/2010/main" val="1951018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1238D4-30E9-4767-BA09-E137F3953C7F}" type="datetimeFigureOut">
              <a:rPr lang="ru-RU" smtClean="0"/>
              <a:t>02.04.2019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74B65-1E8E-496E-BB83-A63DFFEC82C5}" type="slidenum">
              <a:rPr lang="ru-RU" smtClean="0"/>
              <a:t>‹#›</a:t>
            </a:fld>
            <a:endParaRPr lang="ru-RU"/>
          </a:p>
        </p:txBody>
      </p:sp>
    </p:spTree>
    <p:extLst>
      <p:ext uri="{BB962C8B-B14F-4D97-AF65-F5344CB8AC3E}">
        <p14:creationId xmlns:p14="http://schemas.microsoft.com/office/powerpoint/2010/main" val="3024397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11300" y="703263"/>
            <a:ext cx="9144000" cy="2387600"/>
          </a:xfrm>
        </p:spPr>
        <p:txBody>
          <a:bodyPr/>
          <a:lstStyle/>
          <a:p>
            <a:r>
              <a:rPr lang="en-US" b="1" dirty="0" smtClean="0"/>
              <a:t>Poliomyelitis</a:t>
            </a:r>
            <a:endParaRPr lang="ru-RU" b="1" dirty="0"/>
          </a:p>
        </p:txBody>
      </p:sp>
      <p:sp>
        <p:nvSpPr>
          <p:cNvPr id="3" name="Подзаголовок 2"/>
          <p:cNvSpPr>
            <a:spLocks noGrp="1"/>
          </p:cNvSpPr>
          <p:nvPr>
            <p:ph type="subTitle" idx="1"/>
          </p:nvPr>
        </p:nvSpPr>
        <p:spPr>
          <a:xfrm>
            <a:off x="1812758" y="3509963"/>
            <a:ext cx="9144000" cy="1655762"/>
          </a:xfrm>
        </p:spPr>
        <p:txBody>
          <a:bodyPr/>
          <a:lstStyle/>
          <a:p>
            <a:r>
              <a:rPr lang="en-US" b="1" dirty="0" err="1"/>
              <a:t>Nosyreva</a:t>
            </a:r>
            <a:r>
              <a:rPr lang="en-US" b="1" dirty="0"/>
              <a:t> Svetlana, assistant professor</a:t>
            </a:r>
          </a:p>
          <a:p>
            <a:r>
              <a:rPr lang="en-US" b="1" dirty="0"/>
              <a:t>of epidemiology and infectious diseases department</a:t>
            </a:r>
          </a:p>
          <a:p>
            <a:endParaRPr lang="ru-RU" b="1" dirty="0"/>
          </a:p>
          <a:p>
            <a:endParaRPr lang="ru-RU" dirty="0"/>
          </a:p>
        </p:txBody>
      </p:sp>
    </p:spTree>
    <p:extLst>
      <p:ext uri="{BB962C8B-B14F-4D97-AF65-F5344CB8AC3E}">
        <p14:creationId xmlns:p14="http://schemas.microsoft.com/office/powerpoint/2010/main" val="3410767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41400"/>
            <a:ext cx="10515600" cy="5135563"/>
          </a:xfrm>
        </p:spPr>
        <p:txBody>
          <a:bodyPr>
            <a:normAutofit/>
          </a:bodyPr>
          <a:lstStyle/>
          <a:p>
            <a:pPr marL="0" indent="0">
              <a:buNone/>
            </a:pPr>
            <a:r>
              <a:rPr lang="en-US" dirty="0"/>
              <a:t>According to the Global Polio Eradication Program polio remains endemic now in three countries </a:t>
            </a:r>
            <a:endParaRPr lang="ru-RU" dirty="0" smtClean="0"/>
          </a:p>
          <a:p>
            <a:r>
              <a:rPr lang="en-US" dirty="0" smtClean="0"/>
              <a:t>Nigeria</a:t>
            </a:r>
            <a:endParaRPr lang="ru-RU" dirty="0" smtClean="0"/>
          </a:p>
          <a:p>
            <a:r>
              <a:rPr lang="en-US" dirty="0" smtClean="0"/>
              <a:t>Afghanistan </a:t>
            </a:r>
            <a:endParaRPr lang="ru-RU" dirty="0" smtClean="0"/>
          </a:p>
          <a:p>
            <a:r>
              <a:rPr lang="en-US" dirty="0" smtClean="0"/>
              <a:t>Pakistan</a:t>
            </a:r>
            <a:r>
              <a:rPr lang="en-US" dirty="0"/>
              <a:t>. </a:t>
            </a:r>
            <a:endParaRPr lang="ru-RU" dirty="0" smtClean="0"/>
          </a:p>
          <a:p>
            <a:pPr marL="0" indent="0">
              <a:buNone/>
            </a:pPr>
            <a:endParaRPr lang="ru-RU" dirty="0"/>
          </a:p>
          <a:p>
            <a:pPr marL="0" indent="0">
              <a:buNone/>
            </a:pPr>
            <a:r>
              <a:rPr lang="en-US" dirty="0" smtClean="0"/>
              <a:t>Until </a:t>
            </a:r>
            <a:r>
              <a:rPr lang="en-US" dirty="0"/>
              <a:t>poliovirus transmission is not interrupted in these countries, all other countries remain at risk of importation of </a:t>
            </a:r>
            <a:r>
              <a:rPr lang="en-US" dirty="0" smtClean="0"/>
              <a:t>polio</a:t>
            </a:r>
            <a:r>
              <a:rPr lang="ru-RU" dirty="0" smtClean="0"/>
              <a:t>.</a:t>
            </a:r>
            <a:endParaRPr lang="ru-RU" dirty="0"/>
          </a:p>
        </p:txBody>
      </p:sp>
      <p:sp>
        <p:nvSpPr>
          <p:cNvPr id="4" name="Заголовок 1"/>
          <p:cNvSpPr>
            <a:spLocks noGrp="1"/>
          </p:cNvSpPr>
          <p:nvPr>
            <p:ph type="title"/>
          </p:nvPr>
        </p:nvSpPr>
        <p:spPr>
          <a:xfrm>
            <a:off x="838200" y="365125"/>
            <a:ext cx="10515600" cy="549275"/>
          </a:xfrm>
        </p:spPr>
        <p:txBody>
          <a:bodyPr>
            <a:normAutofit/>
          </a:bodyPr>
          <a:lstStyle/>
          <a:p>
            <a:r>
              <a:rPr lang="ru-RU" sz="3200" b="1" dirty="0" err="1" smtClean="0"/>
              <a:t>Epidemiology</a:t>
            </a:r>
            <a:endParaRPr lang="ru-RU" sz="3200" dirty="0"/>
          </a:p>
        </p:txBody>
      </p:sp>
    </p:spTree>
    <p:extLst>
      <p:ext uri="{BB962C8B-B14F-4D97-AF65-F5344CB8AC3E}">
        <p14:creationId xmlns:p14="http://schemas.microsoft.com/office/powerpoint/2010/main" val="2972913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6700" y="415925"/>
            <a:ext cx="10515600" cy="765175"/>
          </a:xfrm>
        </p:spPr>
        <p:txBody>
          <a:bodyPr>
            <a:normAutofit fontScale="90000"/>
          </a:bodyPr>
          <a:lstStyle/>
          <a:p>
            <a:r>
              <a:rPr lang="en-US" sz="3200" b="1" dirty="0"/>
              <a:t>Pathogenesis</a:t>
            </a:r>
            <a:r>
              <a:rPr lang="ru-RU" sz="3200" dirty="0"/>
              <a:t/>
            </a:r>
            <a:br>
              <a:rPr lang="ru-RU" sz="3200" dirty="0"/>
            </a:br>
            <a:endParaRPr lang="ru-RU" sz="3200" dirty="0"/>
          </a:p>
        </p:txBody>
      </p:sp>
      <p:sp>
        <p:nvSpPr>
          <p:cNvPr id="4" name="Скругленный прямоугольник 3"/>
          <p:cNvSpPr/>
          <p:nvPr/>
        </p:nvSpPr>
        <p:spPr>
          <a:xfrm>
            <a:off x="4610100" y="390525"/>
            <a:ext cx="2438400" cy="609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Poliovirus</a:t>
            </a:r>
            <a:endParaRPr lang="ru-RU" sz="2400" b="1" dirty="0">
              <a:solidFill>
                <a:schemeClr val="tx1"/>
              </a:solidFill>
            </a:endParaRPr>
          </a:p>
        </p:txBody>
      </p:sp>
      <p:sp>
        <p:nvSpPr>
          <p:cNvPr id="5" name="Скругленный прямоугольник 4"/>
          <p:cNvSpPr/>
          <p:nvPr/>
        </p:nvSpPr>
        <p:spPr>
          <a:xfrm>
            <a:off x="6350000" y="1206500"/>
            <a:ext cx="2438400" cy="609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respiratory tracts</a:t>
            </a:r>
            <a:endParaRPr lang="ru-RU" sz="2400" b="1" dirty="0">
              <a:solidFill>
                <a:schemeClr val="tx1"/>
              </a:solidFill>
            </a:endParaRPr>
          </a:p>
        </p:txBody>
      </p:sp>
      <p:sp>
        <p:nvSpPr>
          <p:cNvPr id="6" name="Скругленный прямоугольник 5"/>
          <p:cNvSpPr/>
          <p:nvPr/>
        </p:nvSpPr>
        <p:spPr>
          <a:xfrm>
            <a:off x="2692400" y="1187450"/>
            <a:ext cx="2438400" cy="609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intestinal </a:t>
            </a:r>
            <a:endParaRPr lang="ru-RU" sz="2400" b="1" dirty="0">
              <a:solidFill>
                <a:schemeClr val="tx1"/>
              </a:solidFill>
            </a:endParaRPr>
          </a:p>
        </p:txBody>
      </p:sp>
      <p:sp>
        <p:nvSpPr>
          <p:cNvPr id="7" name="Скругленный прямоугольник 6"/>
          <p:cNvSpPr/>
          <p:nvPr/>
        </p:nvSpPr>
        <p:spPr>
          <a:xfrm>
            <a:off x="1803400" y="2051050"/>
            <a:ext cx="8661400" cy="7747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epithelial cells of nasal, pharyngeal and intestinal mucous membranes</a:t>
            </a:r>
            <a:endParaRPr lang="ru-RU" sz="2400" b="1" dirty="0">
              <a:solidFill>
                <a:schemeClr val="tx1"/>
              </a:solidFill>
            </a:endParaRPr>
          </a:p>
        </p:txBody>
      </p:sp>
      <p:sp>
        <p:nvSpPr>
          <p:cNvPr id="8" name="Скругленный прямоугольник 7"/>
          <p:cNvSpPr/>
          <p:nvPr/>
        </p:nvSpPr>
        <p:spPr>
          <a:xfrm>
            <a:off x="2692400" y="3022600"/>
            <a:ext cx="6489700" cy="6731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multiply in epithelial and lymphoid tissues</a:t>
            </a:r>
            <a:endParaRPr lang="ru-RU" sz="2400" b="1" dirty="0">
              <a:solidFill>
                <a:schemeClr val="tx1"/>
              </a:solidFill>
            </a:endParaRPr>
          </a:p>
        </p:txBody>
      </p:sp>
      <p:sp>
        <p:nvSpPr>
          <p:cNvPr id="9" name="Скругленный прямоугольник 8"/>
          <p:cNvSpPr/>
          <p:nvPr/>
        </p:nvSpPr>
        <p:spPr>
          <a:xfrm>
            <a:off x="1803400" y="3898900"/>
            <a:ext cx="8661400" cy="6731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translocate to the regional mesenteric, submaxillary, cervical lymph nodes </a:t>
            </a:r>
            <a:endParaRPr lang="ru-RU" sz="2400" b="1" dirty="0">
              <a:solidFill>
                <a:schemeClr val="tx1"/>
              </a:solidFill>
            </a:endParaRPr>
          </a:p>
        </p:txBody>
      </p:sp>
      <p:sp>
        <p:nvSpPr>
          <p:cNvPr id="10" name="Скругленный прямоугольник 9"/>
          <p:cNvSpPr/>
          <p:nvPr/>
        </p:nvSpPr>
        <p:spPr>
          <a:xfrm>
            <a:off x="990600" y="4775200"/>
            <a:ext cx="10096500" cy="8001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in rare cases can enter the bloodstream with the development of </a:t>
            </a:r>
            <a:r>
              <a:rPr lang="en-US" sz="2400" b="1" dirty="0" err="1">
                <a:solidFill>
                  <a:schemeClr val="tx1"/>
                </a:solidFill>
              </a:rPr>
              <a:t>viraemia</a:t>
            </a:r>
            <a:r>
              <a:rPr lang="en-US" sz="2400" b="1" dirty="0">
                <a:solidFill>
                  <a:schemeClr val="tx1"/>
                </a:solidFill>
              </a:rPr>
              <a:t>, </a:t>
            </a:r>
            <a:r>
              <a:rPr lang="en-US" sz="2400" b="1" dirty="0" err="1">
                <a:solidFill>
                  <a:schemeClr val="tx1"/>
                </a:solidFill>
              </a:rPr>
              <a:t>haematogenous</a:t>
            </a:r>
            <a:r>
              <a:rPr lang="en-US" sz="2400" b="1" dirty="0">
                <a:solidFill>
                  <a:schemeClr val="tx1"/>
                </a:solidFill>
              </a:rPr>
              <a:t> dissemination </a:t>
            </a:r>
            <a:endParaRPr lang="ru-RU" sz="2400" b="1" dirty="0">
              <a:solidFill>
                <a:schemeClr val="tx1"/>
              </a:solidFill>
            </a:endParaRPr>
          </a:p>
        </p:txBody>
      </p:sp>
      <p:sp>
        <p:nvSpPr>
          <p:cNvPr id="11" name="Скругленный прямоугольник 10"/>
          <p:cNvSpPr/>
          <p:nvPr/>
        </p:nvSpPr>
        <p:spPr>
          <a:xfrm>
            <a:off x="571500" y="5867400"/>
            <a:ext cx="10883900" cy="84455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affection of different organs and tissues (live, kidneys, lungs, lymph nodes, spleen, bone mar-row).</a:t>
            </a:r>
            <a:endParaRPr lang="ru-RU" sz="2400" b="1" dirty="0">
              <a:solidFill>
                <a:schemeClr val="tx1"/>
              </a:solidFill>
            </a:endParaRPr>
          </a:p>
        </p:txBody>
      </p:sp>
      <p:sp>
        <p:nvSpPr>
          <p:cNvPr id="13" name="Стрелка вниз 12"/>
          <p:cNvSpPr/>
          <p:nvPr/>
        </p:nvSpPr>
        <p:spPr>
          <a:xfrm>
            <a:off x="4800600" y="1000125"/>
            <a:ext cx="88900" cy="1809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Стрелка вниз 13"/>
          <p:cNvSpPr/>
          <p:nvPr/>
        </p:nvSpPr>
        <p:spPr>
          <a:xfrm>
            <a:off x="6489700" y="990600"/>
            <a:ext cx="101600" cy="190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p:cNvSpPr/>
          <p:nvPr/>
        </p:nvSpPr>
        <p:spPr>
          <a:xfrm>
            <a:off x="4800600" y="1797050"/>
            <a:ext cx="215900" cy="254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трелка вниз 15"/>
          <p:cNvSpPr/>
          <p:nvPr/>
        </p:nvSpPr>
        <p:spPr>
          <a:xfrm>
            <a:off x="6591300" y="1816100"/>
            <a:ext cx="203200" cy="2349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Стрелка вниз 16"/>
          <p:cNvSpPr/>
          <p:nvPr/>
        </p:nvSpPr>
        <p:spPr>
          <a:xfrm>
            <a:off x="5905500" y="2825750"/>
            <a:ext cx="190500" cy="1968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Стрелка вниз 17"/>
          <p:cNvSpPr/>
          <p:nvPr/>
        </p:nvSpPr>
        <p:spPr>
          <a:xfrm>
            <a:off x="5905500" y="3689350"/>
            <a:ext cx="177800" cy="203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низ 18"/>
          <p:cNvSpPr/>
          <p:nvPr/>
        </p:nvSpPr>
        <p:spPr>
          <a:xfrm>
            <a:off x="5899150" y="4578350"/>
            <a:ext cx="254000" cy="1809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Стрелка вниз 19"/>
          <p:cNvSpPr/>
          <p:nvPr/>
        </p:nvSpPr>
        <p:spPr>
          <a:xfrm>
            <a:off x="5905500" y="5575300"/>
            <a:ext cx="203200" cy="2921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254974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49299"/>
            <a:ext cx="10515600" cy="5651500"/>
          </a:xfrm>
        </p:spPr>
        <p:txBody>
          <a:bodyPr/>
          <a:lstStyle/>
          <a:p>
            <a:pPr marL="0" indent="0">
              <a:buNone/>
            </a:pPr>
            <a:r>
              <a:rPr lang="en-US" dirty="0"/>
              <a:t>Approximately in 1% of the infected persons poliovirus can spread to CNS by </a:t>
            </a:r>
            <a:r>
              <a:rPr lang="en-US" dirty="0" err="1"/>
              <a:t>haematogenic</a:t>
            </a:r>
            <a:r>
              <a:rPr lang="en-US" dirty="0"/>
              <a:t> </a:t>
            </a:r>
            <a:r>
              <a:rPr lang="en-US" dirty="0" smtClean="0"/>
              <a:t>route</a:t>
            </a:r>
            <a:r>
              <a:rPr lang="ru-RU" dirty="0" smtClean="0"/>
              <a:t>.</a:t>
            </a:r>
            <a:r>
              <a:rPr lang="en-US" dirty="0" smtClean="0"/>
              <a:t> </a:t>
            </a:r>
            <a:endParaRPr lang="ru-RU" dirty="0" smtClean="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endParaRPr lang="ru-RU" dirty="0" smtClean="0"/>
          </a:p>
          <a:p>
            <a:pPr marL="0" indent="0">
              <a:buNone/>
            </a:pPr>
            <a:endParaRPr lang="ru-RU" dirty="0"/>
          </a:p>
          <a:p>
            <a:pPr marL="0" indent="0">
              <a:buNone/>
            </a:pPr>
            <a:r>
              <a:rPr lang="en-US" dirty="0" smtClean="0"/>
              <a:t>Dystrophic </a:t>
            </a:r>
            <a:r>
              <a:rPr lang="en-US" dirty="0"/>
              <a:t>and necrotic changes develop with subsequent destruction of the nervous cells. </a:t>
            </a:r>
            <a:endParaRPr lang="ru-RU" dirty="0"/>
          </a:p>
        </p:txBody>
      </p:sp>
      <p:sp>
        <p:nvSpPr>
          <p:cNvPr id="4" name="Заголовок 1"/>
          <p:cNvSpPr>
            <a:spLocks noGrp="1"/>
          </p:cNvSpPr>
          <p:nvPr>
            <p:ph type="title"/>
          </p:nvPr>
        </p:nvSpPr>
        <p:spPr>
          <a:xfrm>
            <a:off x="584200" y="296861"/>
            <a:ext cx="10515600" cy="523875"/>
          </a:xfrm>
        </p:spPr>
        <p:txBody>
          <a:bodyPr>
            <a:normAutofit fontScale="90000"/>
          </a:bodyPr>
          <a:lstStyle/>
          <a:p>
            <a:r>
              <a:rPr lang="en-US" sz="3200" b="1" dirty="0"/>
              <a:t>Pathogenesis</a:t>
            </a:r>
            <a:r>
              <a:rPr lang="ru-RU" sz="3200" dirty="0"/>
              <a:t/>
            </a:r>
            <a:br>
              <a:rPr lang="ru-RU" sz="3200" dirty="0"/>
            </a:br>
            <a:endParaRPr lang="ru-RU" sz="3200" dirty="0"/>
          </a:p>
        </p:txBody>
      </p:sp>
      <p:sp>
        <p:nvSpPr>
          <p:cNvPr id="5" name="Скругленный прямоугольник 4"/>
          <p:cNvSpPr/>
          <p:nvPr/>
        </p:nvSpPr>
        <p:spPr>
          <a:xfrm>
            <a:off x="2800350" y="1799429"/>
            <a:ext cx="6591300" cy="9556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Poli</a:t>
            </a:r>
            <a:r>
              <a:rPr lang="ru-RU" sz="2400" b="1" dirty="0">
                <a:solidFill>
                  <a:schemeClr val="tx1"/>
                </a:solidFill>
              </a:rPr>
              <a:t>о</a:t>
            </a:r>
            <a:r>
              <a:rPr lang="en-US" sz="2400" b="1" dirty="0">
                <a:solidFill>
                  <a:schemeClr val="tx1"/>
                </a:solidFill>
              </a:rPr>
              <a:t>viruses have the capacity to damage the </a:t>
            </a:r>
            <a:r>
              <a:rPr lang="en-US" sz="2400" b="1" dirty="0" smtClean="0">
                <a:solidFill>
                  <a:schemeClr val="tx1"/>
                </a:solidFill>
              </a:rPr>
              <a:t>neurons</a:t>
            </a:r>
            <a:endParaRPr lang="ru-RU" sz="2400" b="1" dirty="0">
              <a:solidFill>
                <a:schemeClr val="tx1"/>
              </a:solidFill>
            </a:endParaRPr>
          </a:p>
        </p:txBody>
      </p:sp>
      <p:sp>
        <p:nvSpPr>
          <p:cNvPr id="6" name="Скругленный прямоугольник 5"/>
          <p:cNvSpPr/>
          <p:nvPr/>
        </p:nvSpPr>
        <p:spPr>
          <a:xfrm>
            <a:off x="6299200" y="3097211"/>
            <a:ext cx="4305300" cy="9556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motor nuclei of the pons and medulla</a:t>
            </a:r>
            <a:endParaRPr lang="ru-RU" sz="2400" b="1" dirty="0">
              <a:solidFill>
                <a:schemeClr val="tx1"/>
              </a:solidFill>
            </a:endParaRPr>
          </a:p>
        </p:txBody>
      </p:sp>
      <p:sp>
        <p:nvSpPr>
          <p:cNvPr id="7" name="Скругленный прямоугольник 6"/>
          <p:cNvSpPr/>
          <p:nvPr/>
        </p:nvSpPr>
        <p:spPr>
          <a:xfrm>
            <a:off x="1181100" y="3097210"/>
            <a:ext cx="4368800" cy="9556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gray matter of the ventral horns of the spinal cord</a:t>
            </a:r>
            <a:endParaRPr lang="ru-RU" sz="2400" b="1" dirty="0">
              <a:solidFill>
                <a:schemeClr val="tx1"/>
              </a:solidFill>
            </a:endParaRPr>
          </a:p>
        </p:txBody>
      </p:sp>
    </p:spTree>
    <p:extLst>
      <p:ext uri="{BB962C8B-B14F-4D97-AF65-F5344CB8AC3E}">
        <p14:creationId xmlns:p14="http://schemas.microsoft.com/office/powerpoint/2010/main" val="2628075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9258300" y="5712619"/>
            <a:ext cx="2705100" cy="967582"/>
          </a:xfrm>
        </p:spPr>
        <p:txBody>
          <a:bodyPr>
            <a:normAutofit fontScale="90000"/>
          </a:bodyPr>
          <a:lstStyle/>
          <a:p>
            <a:r>
              <a:rPr lang="en-US" sz="3200" b="1" dirty="0"/>
              <a:t>Pathogenesis</a:t>
            </a:r>
            <a:r>
              <a:rPr lang="ru-RU" sz="3200" dirty="0"/>
              <a:t/>
            </a:r>
            <a:br>
              <a:rPr lang="ru-RU" sz="3200" dirty="0"/>
            </a:br>
            <a:endParaRPr lang="ru-RU" sz="3200" dirty="0"/>
          </a:p>
        </p:txBody>
      </p:sp>
      <p:sp>
        <p:nvSpPr>
          <p:cNvPr id="5" name="Скругленный прямоугольник 4"/>
          <p:cNvSpPr/>
          <p:nvPr/>
        </p:nvSpPr>
        <p:spPr>
          <a:xfrm>
            <a:off x="1600200" y="477343"/>
            <a:ext cx="8191500" cy="889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inflammatory infiltrate of </a:t>
            </a:r>
            <a:r>
              <a:rPr lang="en-US" sz="2400" b="1" dirty="0" err="1">
                <a:solidFill>
                  <a:schemeClr val="tx1"/>
                </a:solidFill>
              </a:rPr>
              <a:t>polymorphonuclear</a:t>
            </a:r>
            <a:r>
              <a:rPr lang="en-US" sz="2400" b="1" dirty="0">
                <a:solidFill>
                  <a:schemeClr val="tx1"/>
                </a:solidFill>
              </a:rPr>
              <a:t> leucocytes, lymphocytes, and macrophages</a:t>
            </a:r>
            <a:endParaRPr lang="ru-RU" sz="2400" b="1" dirty="0">
              <a:solidFill>
                <a:schemeClr val="tx1"/>
              </a:solidFill>
            </a:endParaRPr>
          </a:p>
        </p:txBody>
      </p:sp>
      <p:sp>
        <p:nvSpPr>
          <p:cNvPr id="6" name="Скругленный прямоугольник 5"/>
          <p:cNvSpPr/>
          <p:nvPr/>
        </p:nvSpPr>
        <p:spPr>
          <a:xfrm>
            <a:off x="3746500" y="4135834"/>
            <a:ext cx="3898900" cy="77524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paralysis</a:t>
            </a:r>
            <a:endParaRPr lang="ru-RU" sz="2400" b="1" dirty="0">
              <a:solidFill>
                <a:schemeClr val="tx1"/>
              </a:solidFill>
            </a:endParaRPr>
          </a:p>
        </p:txBody>
      </p:sp>
      <p:sp>
        <p:nvSpPr>
          <p:cNvPr id="7" name="Скругленный прямоугольник 6"/>
          <p:cNvSpPr/>
          <p:nvPr/>
        </p:nvSpPr>
        <p:spPr>
          <a:xfrm>
            <a:off x="2692400" y="1777405"/>
            <a:ext cx="6007100" cy="74096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Denervation of muscle tissues </a:t>
            </a:r>
            <a:endParaRPr lang="ru-RU" sz="2400" b="1" dirty="0">
              <a:solidFill>
                <a:schemeClr val="tx1"/>
              </a:solidFill>
            </a:endParaRPr>
          </a:p>
        </p:txBody>
      </p:sp>
      <p:sp>
        <p:nvSpPr>
          <p:cNvPr id="8" name="Скругленный прямоугольник 7"/>
          <p:cNvSpPr/>
          <p:nvPr/>
        </p:nvSpPr>
        <p:spPr>
          <a:xfrm>
            <a:off x="3219450" y="2919066"/>
            <a:ext cx="4953000" cy="78025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do not receive nerve impulses from the brain or spinal cord</a:t>
            </a:r>
            <a:endParaRPr lang="ru-RU" sz="2400" b="1" dirty="0">
              <a:solidFill>
                <a:schemeClr val="tx1"/>
              </a:solidFill>
            </a:endParaRPr>
          </a:p>
        </p:txBody>
      </p:sp>
      <p:sp>
        <p:nvSpPr>
          <p:cNvPr id="9" name="Скругленный прямоугольник 8"/>
          <p:cNvSpPr/>
          <p:nvPr/>
        </p:nvSpPr>
        <p:spPr>
          <a:xfrm>
            <a:off x="2692400" y="5311775"/>
            <a:ext cx="6007100" cy="10255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Atrophy develops in the affected muscles</a:t>
            </a:r>
            <a:endParaRPr lang="ru-RU" sz="2400" b="1" dirty="0">
              <a:solidFill>
                <a:schemeClr val="tx1"/>
              </a:solidFill>
            </a:endParaRPr>
          </a:p>
        </p:txBody>
      </p:sp>
      <p:sp>
        <p:nvSpPr>
          <p:cNvPr id="10" name="Стрелка вниз 9"/>
          <p:cNvSpPr/>
          <p:nvPr/>
        </p:nvSpPr>
        <p:spPr>
          <a:xfrm>
            <a:off x="5588000" y="1366343"/>
            <a:ext cx="228600" cy="4110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a:off x="5588000" y="2543968"/>
            <a:ext cx="209550" cy="3854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p:cNvSpPr/>
          <p:nvPr/>
        </p:nvSpPr>
        <p:spPr>
          <a:xfrm>
            <a:off x="5594350" y="3699322"/>
            <a:ext cx="222250" cy="4006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трелка вниз 12"/>
          <p:cNvSpPr/>
          <p:nvPr/>
        </p:nvSpPr>
        <p:spPr>
          <a:xfrm>
            <a:off x="5578475" y="4946897"/>
            <a:ext cx="228600" cy="4365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92947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219200"/>
            <a:ext cx="10515600" cy="5372100"/>
          </a:xfrm>
        </p:spPr>
        <p:txBody>
          <a:bodyPr/>
          <a:lstStyle/>
          <a:p>
            <a:pPr marL="0" indent="0">
              <a:buNone/>
            </a:pPr>
            <a:r>
              <a:rPr lang="en-US" dirty="0"/>
              <a:t>But if the nerve cells are </a:t>
            </a:r>
            <a:r>
              <a:rPr lang="en-US" b="1" dirty="0"/>
              <a:t>not completely destroyed</a:t>
            </a:r>
            <a:r>
              <a:rPr lang="en-US" dirty="0"/>
              <a:t>, in several weeks the </a:t>
            </a:r>
            <a:r>
              <a:rPr lang="en-US" b="1" dirty="0"/>
              <a:t>nerve impulses begin to reach </a:t>
            </a:r>
            <a:r>
              <a:rPr lang="en-US" dirty="0"/>
              <a:t>the paralyzed muscle and in several months recovery may be almost complete. </a:t>
            </a:r>
            <a:endParaRPr lang="ru-RU" dirty="0" smtClean="0"/>
          </a:p>
          <a:p>
            <a:pPr marL="0" indent="0">
              <a:buNone/>
            </a:pPr>
            <a:endParaRPr lang="ru-RU" dirty="0"/>
          </a:p>
          <a:p>
            <a:pPr marL="0" indent="0">
              <a:buNone/>
            </a:pPr>
            <a:r>
              <a:rPr lang="en-US" dirty="0" smtClean="0"/>
              <a:t>Besides</a:t>
            </a:r>
            <a:r>
              <a:rPr lang="en-US" dirty="0"/>
              <a:t>, lost functions of the destroyed nerves </a:t>
            </a:r>
            <a:r>
              <a:rPr lang="en-US" b="1" dirty="0"/>
              <a:t>may be compensated </a:t>
            </a:r>
            <a:r>
              <a:rPr lang="en-US" dirty="0"/>
              <a:t>by the development of branches from the unaffected nerves</a:t>
            </a:r>
            <a:r>
              <a:rPr lang="en-US" dirty="0" smtClean="0"/>
              <a:t>.</a:t>
            </a:r>
            <a:r>
              <a:rPr lang="en-US" dirty="0"/>
              <a:t> </a:t>
            </a:r>
            <a:endParaRPr lang="ru-RU" dirty="0" smtClean="0"/>
          </a:p>
          <a:p>
            <a:pPr marL="0" indent="0">
              <a:buNone/>
            </a:pPr>
            <a:endParaRPr lang="ru-RU" dirty="0"/>
          </a:p>
          <a:p>
            <a:pPr marL="0" indent="0">
              <a:buNone/>
            </a:pPr>
            <a:r>
              <a:rPr lang="en-US" dirty="0" smtClean="0"/>
              <a:t>Permanent </a:t>
            </a:r>
            <a:r>
              <a:rPr lang="en-US" dirty="0"/>
              <a:t>paralyses take place after the death of the nerve cells in the </a:t>
            </a:r>
            <a:r>
              <a:rPr lang="en-US" b="1" dirty="0"/>
              <a:t>spinal cord</a:t>
            </a:r>
            <a:r>
              <a:rPr lang="en-US" dirty="0"/>
              <a:t>. </a:t>
            </a:r>
            <a:endParaRPr lang="ru-RU" dirty="0" smtClean="0"/>
          </a:p>
          <a:p>
            <a:pPr marL="0" indent="0">
              <a:buNone/>
            </a:pPr>
            <a:r>
              <a:rPr lang="en-US" dirty="0" smtClean="0"/>
              <a:t>The </a:t>
            </a:r>
            <a:r>
              <a:rPr lang="en-US" dirty="0"/>
              <a:t>manifestation of the disease depends on the severity of damages and their distribution. </a:t>
            </a:r>
            <a:endParaRPr lang="ru-RU" dirty="0"/>
          </a:p>
          <a:p>
            <a:endParaRPr lang="ru-RU" dirty="0"/>
          </a:p>
        </p:txBody>
      </p:sp>
      <p:sp>
        <p:nvSpPr>
          <p:cNvPr id="4" name="Заголовок 1"/>
          <p:cNvSpPr>
            <a:spLocks noGrp="1"/>
          </p:cNvSpPr>
          <p:nvPr>
            <p:ph type="title"/>
          </p:nvPr>
        </p:nvSpPr>
        <p:spPr>
          <a:xfrm>
            <a:off x="838200" y="365125"/>
            <a:ext cx="10515600" cy="650875"/>
          </a:xfrm>
        </p:spPr>
        <p:txBody>
          <a:bodyPr>
            <a:normAutofit fontScale="90000"/>
          </a:bodyPr>
          <a:lstStyle/>
          <a:p>
            <a:r>
              <a:rPr lang="en-US" sz="3200" b="1" dirty="0"/>
              <a:t>Pathogenesis</a:t>
            </a:r>
            <a:r>
              <a:rPr lang="ru-RU" sz="3200" dirty="0"/>
              <a:t/>
            </a:r>
            <a:br>
              <a:rPr lang="ru-RU" sz="3200" dirty="0"/>
            </a:br>
            <a:endParaRPr lang="ru-RU" sz="3200" dirty="0"/>
          </a:p>
        </p:txBody>
      </p:sp>
    </p:spTree>
    <p:extLst>
      <p:ext uri="{BB962C8B-B14F-4D97-AF65-F5344CB8AC3E}">
        <p14:creationId xmlns:p14="http://schemas.microsoft.com/office/powerpoint/2010/main" val="1165168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55700"/>
            <a:ext cx="11049000" cy="5372100"/>
          </a:xfrm>
        </p:spPr>
        <p:txBody>
          <a:bodyPr>
            <a:normAutofit/>
          </a:bodyPr>
          <a:lstStyle/>
          <a:p>
            <a:pPr marL="0" indent="0">
              <a:buNone/>
            </a:pPr>
            <a:r>
              <a:rPr lang="en-US" dirty="0" smtClean="0"/>
              <a:t>During </a:t>
            </a:r>
            <a:r>
              <a:rPr lang="en-US" dirty="0"/>
              <a:t>infectious process the formation of antibodies develops and the post-infection type-specific immunity is formed. </a:t>
            </a:r>
            <a:endParaRPr lang="ru-RU" dirty="0" smtClean="0"/>
          </a:p>
          <a:p>
            <a:pPr marL="0" indent="0">
              <a:buNone/>
            </a:pPr>
            <a:r>
              <a:rPr lang="en-US" b="1" dirty="0" smtClean="0"/>
              <a:t>Immunity </a:t>
            </a:r>
            <a:r>
              <a:rPr lang="en-US" b="1" dirty="0"/>
              <a:t>to polioviruses </a:t>
            </a:r>
            <a:r>
              <a:rPr lang="en-US" b="1" dirty="0" smtClean="0"/>
              <a:t>is</a:t>
            </a:r>
            <a:endParaRPr lang="ru-RU" b="1" dirty="0" smtClean="0"/>
          </a:p>
          <a:p>
            <a:r>
              <a:rPr lang="en-US" dirty="0" smtClean="0"/>
              <a:t> </a:t>
            </a:r>
            <a:r>
              <a:rPr lang="en-US" dirty="0"/>
              <a:t>stable </a:t>
            </a:r>
            <a:endParaRPr lang="ru-RU" dirty="0" smtClean="0"/>
          </a:p>
          <a:p>
            <a:r>
              <a:rPr lang="ru-RU" dirty="0" smtClean="0"/>
              <a:t> </a:t>
            </a:r>
            <a:r>
              <a:rPr lang="en-US" dirty="0" smtClean="0"/>
              <a:t>usually </a:t>
            </a:r>
            <a:r>
              <a:rPr lang="en-US" dirty="0"/>
              <a:t>lasts the whole life. </a:t>
            </a:r>
            <a:endParaRPr lang="ru-RU" dirty="0" smtClean="0"/>
          </a:p>
          <a:p>
            <a:endParaRPr lang="ru-RU" dirty="0" smtClean="0"/>
          </a:p>
          <a:p>
            <a:pPr marL="0" indent="0">
              <a:buNone/>
            </a:pPr>
            <a:r>
              <a:rPr lang="en-US" dirty="0" smtClean="0"/>
              <a:t>But </a:t>
            </a:r>
            <a:r>
              <a:rPr lang="en-US" dirty="0"/>
              <a:t>infection caused by one, serotype of poliovirus does not form immunity against other serotypes. </a:t>
            </a:r>
            <a:endParaRPr lang="ru-RU" dirty="0" smtClean="0"/>
          </a:p>
          <a:p>
            <a:pPr marL="0" indent="0">
              <a:buNone/>
            </a:pPr>
            <a:r>
              <a:rPr lang="en-US" dirty="0" err="1" smtClean="0"/>
              <a:t>Transplacental</a:t>
            </a:r>
            <a:r>
              <a:rPr lang="en-US" dirty="0" smtClean="0"/>
              <a:t> </a:t>
            </a:r>
            <a:r>
              <a:rPr lang="en-US" dirty="0"/>
              <a:t>transmission may occur but the fetus is not usually affected. Besides, maternal antibodies cross the placenta as well and protect the infant from polioviruses during the first months of </a:t>
            </a:r>
            <a:r>
              <a:rPr lang="en-US" dirty="0" smtClean="0"/>
              <a:t>life.</a:t>
            </a:r>
            <a:endParaRPr lang="ru-RU" dirty="0"/>
          </a:p>
          <a:p>
            <a:endParaRPr lang="ru-RU" dirty="0"/>
          </a:p>
        </p:txBody>
      </p:sp>
      <p:sp>
        <p:nvSpPr>
          <p:cNvPr id="4" name="Заголовок 1"/>
          <p:cNvSpPr>
            <a:spLocks noGrp="1"/>
          </p:cNvSpPr>
          <p:nvPr>
            <p:ph type="title"/>
          </p:nvPr>
        </p:nvSpPr>
        <p:spPr/>
        <p:txBody>
          <a:bodyPr>
            <a:normAutofit/>
          </a:bodyPr>
          <a:lstStyle/>
          <a:p>
            <a:r>
              <a:rPr lang="en-US" sz="3200" b="1" dirty="0"/>
              <a:t>Pathogenesis</a:t>
            </a:r>
            <a:r>
              <a:rPr lang="ru-RU" sz="3200" dirty="0"/>
              <a:t/>
            </a:r>
            <a:br>
              <a:rPr lang="ru-RU" sz="3200" dirty="0"/>
            </a:br>
            <a:endParaRPr lang="ru-RU" sz="3200" dirty="0"/>
          </a:p>
        </p:txBody>
      </p:sp>
    </p:spTree>
    <p:extLst>
      <p:ext uri="{BB962C8B-B14F-4D97-AF65-F5344CB8AC3E}">
        <p14:creationId xmlns:p14="http://schemas.microsoft.com/office/powerpoint/2010/main" val="3981884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12725"/>
            <a:ext cx="10515600" cy="917575"/>
          </a:xfrm>
        </p:spPr>
        <p:txBody>
          <a:bodyPr>
            <a:normAutofit fontScale="90000"/>
          </a:bodyPr>
          <a:lstStyle/>
          <a:p>
            <a:r>
              <a:rPr lang="en-US" sz="3200" b="1" dirty="0"/>
              <a:t>Clinical picture</a:t>
            </a:r>
            <a:r>
              <a:rPr lang="ru-RU" sz="3200" b="1" dirty="0"/>
              <a:t/>
            </a:r>
            <a:br>
              <a:rPr lang="ru-RU" sz="3200" b="1" dirty="0"/>
            </a:br>
            <a:endParaRPr lang="ru-RU" sz="3200" b="1" dirty="0"/>
          </a:p>
        </p:txBody>
      </p:sp>
      <p:sp>
        <p:nvSpPr>
          <p:cNvPr id="3" name="Объект 2"/>
          <p:cNvSpPr>
            <a:spLocks noGrp="1"/>
          </p:cNvSpPr>
          <p:nvPr>
            <p:ph idx="1"/>
          </p:nvPr>
        </p:nvSpPr>
        <p:spPr>
          <a:xfrm>
            <a:off x="838200" y="1130300"/>
            <a:ext cx="10515600" cy="5237163"/>
          </a:xfrm>
        </p:spPr>
        <p:txBody>
          <a:bodyPr>
            <a:normAutofit/>
          </a:bodyPr>
          <a:lstStyle/>
          <a:p>
            <a:pPr marL="0" indent="0">
              <a:buNone/>
            </a:pPr>
            <a:r>
              <a:rPr lang="en-US" b="1" dirty="0" smtClean="0"/>
              <a:t>The </a:t>
            </a:r>
            <a:r>
              <a:rPr lang="en-US" b="1" dirty="0"/>
              <a:t>infectious process in poliomyelitis may run in different forms. </a:t>
            </a:r>
            <a:endParaRPr lang="ru-RU" b="1" dirty="0" smtClean="0"/>
          </a:p>
          <a:p>
            <a:pPr marL="0" indent="0">
              <a:buNone/>
            </a:pPr>
            <a:endParaRPr lang="ru-RU" dirty="0" smtClean="0"/>
          </a:p>
          <a:p>
            <a:r>
              <a:rPr lang="en-US" dirty="0" smtClean="0"/>
              <a:t>About 90—95% </a:t>
            </a:r>
            <a:r>
              <a:rPr lang="en-US" dirty="0"/>
              <a:t>of infected patients </a:t>
            </a:r>
            <a:r>
              <a:rPr lang="en-US" b="1" dirty="0"/>
              <a:t>have no symptoms </a:t>
            </a:r>
            <a:r>
              <a:rPr lang="en-US" dirty="0"/>
              <a:t>(</a:t>
            </a:r>
            <a:r>
              <a:rPr lang="en-US" dirty="0" err="1"/>
              <a:t>inapparent</a:t>
            </a:r>
            <a:r>
              <a:rPr lang="en-US" dirty="0"/>
              <a:t> form of the disease). </a:t>
            </a:r>
            <a:endParaRPr lang="ru-RU" dirty="0" smtClean="0"/>
          </a:p>
          <a:p>
            <a:r>
              <a:rPr lang="en-US" dirty="0" smtClean="0"/>
              <a:t>But </a:t>
            </a:r>
            <a:r>
              <a:rPr lang="en-US" dirty="0"/>
              <a:t>they are </a:t>
            </a:r>
            <a:r>
              <a:rPr lang="en-US" b="1" dirty="0"/>
              <a:t>the sources </a:t>
            </a:r>
            <a:r>
              <a:rPr lang="en-US" dirty="0"/>
              <a:t>of the poliovirus and spread it to others. </a:t>
            </a:r>
            <a:endParaRPr lang="ru-RU" dirty="0" smtClean="0"/>
          </a:p>
          <a:p>
            <a:r>
              <a:rPr lang="en-US" dirty="0" smtClean="0"/>
              <a:t>An </a:t>
            </a:r>
            <a:r>
              <a:rPr lang="en-US" dirty="0" err="1"/>
              <a:t>inapparent</a:t>
            </a:r>
            <a:r>
              <a:rPr lang="en-US" dirty="0"/>
              <a:t> form of poliomyelitis is characteristic mostly of </a:t>
            </a:r>
            <a:r>
              <a:rPr lang="en-US" b="1" dirty="0"/>
              <a:t>young children. </a:t>
            </a:r>
            <a:endParaRPr lang="ru-RU" b="1" dirty="0" smtClean="0"/>
          </a:p>
          <a:p>
            <a:r>
              <a:rPr lang="en-US" dirty="0" smtClean="0"/>
              <a:t>During </a:t>
            </a:r>
            <a:r>
              <a:rPr lang="en-US" dirty="0"/>
              <a:t>this form of infectious process the post-infection </a:t>
            </a:r>
            <a:r>
              <a:rPr lang="en-US" b="1" dirty="0"/>
              <a:t>stable immunity</a:t>
            </a:r>
            <a:r>
              <a:rPr lang="en-US" dirty="0"/>
              <a:t> is formed. </a:t>
            </a:r>
            <a:endParaRPr lang="ru-RU" dirty="0"/>
          </a:p>
        </p:txBody>
      </p:sp>
    </p:spTree>
    <p:extLst>
      <p:ext uri="{BB962C8B-B14F-4D97-AF65-F5344CB8AC3E}">
        <p14:creationId xmlns:p14="http://schemas.microsoft.com/office/powerpoint/2010/main" val="897966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92200"/>
            <a:ext cx="10515600" cy="5295900"/>
          </a:xfrm>
        </p:spPr>
        <p:txBody>
          <a:bodyPr/>
          <a:lstStyle/>
          <a:p>
            <a:r>
              <a:rPr lang="en-US" dirty="0"/>
              <a:t>Rarely, the disease with mild symptoms or aseptic meningitis (</a:t>
            </a:r>
            <a:r>
              <a:rPr lang="en-US" b="1" dirty="0"/>
              <a:t>a minor or abortive illness</a:t>
            </a:r>
            <a:r>
              <a:rPr lang="en-US" dirty="0"/>
              <a:t>) develops which does not involve the CNS. </a:t>
            </a:r>
            <a:endParaRPr lang="ru-RU" dirty="0" smtClean="0"/>
          </a:p>
          <a:p>
            <a:r>
              <a:rPr lang="en-US" dirty="0" smtClean="0"/>
              <a:t>Less </a:t>
            </a:r>
            <a:r>
              <a:rPr lang="en-US" dirty="0"/>
              <a:t>than 1% of people infected with poliovirus develop the most severe form of the disease involving the CNS -paralytic poliomyelitis (</a:t>
            </a:r>
            <a:r>
              <a:rPr lang="en-US" b="1" dirty="0"/>
              <a:t>the major illness</a:t>
            </a:r>
            <a:r>
              <a:rPr lang="en-US" dirty="0"/>
              <a:t>). </a:t>
            </a:r>
            <a:endParaRPr lang="ru-RU" dirty="0" smtClean="0"/>
          </a:p>
          <a:p>
            <a:r>
              <a:rPr lang="en-US" dirty="0" smtClean="0"/>
              <a:t>The </a:t>
            </a:r>
            <a:r>
              <a:rPr lang="en-US" dirty="0"/>
              <a:t>incubation period of poliomyelitis ranges from </a:t>
            </a:r>
            <a:r>
              <a:rPr lang="en-US" b="1" dirty="0"/>
              <a:t>3 to 21 days </a:t>
            </a:r>
            <a:r>
              <a:rPr lang="en-US" dirty="0"/>
              <a:t>but may sometimes be as short as two days or as long as 35 days. </a:t>
            </a:r>
            <a:endParaRPr lang="ru-RU" dirty="0" smtClean="0"/>
          </a:p>
          <a:p>
            <a:r>
              <a:rPr lang="en-US" dirty="0" smtClean="0"/>
              <a:t>The </a:t>
            </a:r>
            <a:r>
              <a:rPr lang="en-US" dirty="0"/>
              <a:t>severity of the clinical forms of the disease may be different and may range from mild minor illness (influenza-like syndrome, or aseptic meningitis) to the severe forms of bulbar and paralytic poliomyelitis</a:t>
            </a:r>
            <a:endParaRPr lang="ru-RU" dirty="0"/>
          </a:p>
          <a:p>
            <a:endParaRPr lang="ru-RU" dirty="0"/>
          </a:p>
        </p:txBody>
      </p:sp>
      <p:sp>
        <p:nvSpPr>
          <p:cNvPr id="4" name="Заголовок 1"/>
          <p:cNvSpPr>
            <a:spLocks noGrp="1"/>
          </p:cNvSpPr>
          <p:nvPr>
            <p:ph type="title"/>
          </p:nvPr>
        </p:nvSpPr>
        <p:spPr>
          <a:xfrm>
            <a:off x="838200" y="365125"/>
            <a:ext cx="10515600" cy="930275"/>
          </a:xfrm>
        </p:spPr>
        <p:txBody>
          <a:bodyPr>
            <a:normAutofit fontScale="90000"/>
          </a:bodyPr>
          <a:lstStyle/>
          <a:p>
            <a:r>
              <a:rPr lang="en-US" sz="3200" b="1" dirty="0"/>
              <a:t>Clinical picture</a:t>
            </a:r>
            <a:r>
              <a:rPr lang="ru-RU" sz="3200" b="1" dirty="0"/>
              <a:t/>
            </a:r>
            <a:br>
              <a:rPr lang="ru-RU" sz="3200" b="1" dirty="0"/>
            </a:br>
            <a:endParaRPr lang="ru-RU" sz="3200" b="1" dirty="0"/>
          </a:p>
        </p:txBody>
      </p:sp>
    </p:spTree>
    <p:extLst>
      <p:ext uri="{BB962C8B-B14F-4D97-AF65-F5344CB8AC3E}">
        <p14:creationId xmlns:p14="http://schemas.microsoft.com/office/powerpoint/2010/main" val="1383461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5800" y="1041400"/>
            <a:ext cx="10515600" cy="5473700"/>
          </a:xfrm>
        </p:spPr>
        <p:txBody>
          <a:bodyPr>
            <a:normAutofit lnSpcReduction="10000"/>
          </a:bodyPr>
          <a:lstStyle/>
          <a:p>
            <a:pPr marL="0" indent="0">
              <a:buNone/>
            </a:pPr>
            <a:r>
              <a:rPr lang="en-US" b="1" dirty="0"/>
              <a:t>Abortive poliomyelitis</a:t>
            </a:r>
            <a:endParaRPr lang="ru-RU" dirty="0"/>
          </a:p>
          <a:p>
            <a:r>
              <a:rPr lang="en-US" dirty="0" smtClean="0"/>
              <a:t>weakness</a:t>
            </a:r>
            <a:r>
              <a:rPr lang="en-US" dirty="0"/>
              <a:t>, </a:t>
            </a:r>
            <a:endParaRPr lang="ru-RU" dirty="0" smtClean="0"/>
          </a:p>
          <a:p>
            <a:r>
              <a:rPr lang="en-US" dirty="0" smtClean="0"/>
              <a:t>slight </a:t>
            </a:r>
            <a:r>
              <a:rPr lang="en-US" dirty="0"/>
              <a:t>fever, </a:t>
            </a:r>
            <a:endParaRPr lang="ru-RU" dirty="0" smtClean="0"/>
          </a:p>
          <a:p>
            <a:r>
              <a:rPr lang="en-US" dirty="0" smtClean="0"/>
              <a:t>headache</a:t>
            </a:r>
            <a:r>
              <a:rPr lang="en-US" dirty="0"/>
              <a:t>, </a:t>
            </a:r>
            <a:endParaRPr lang="ru-RU" dirty="0" smtClean="0"/>
          </a:p>
          <a:p>
            <a:r>
              <a:rPr lang="en-US" dirty="0" smtClean="0"/>
              <a:t>sore </a:t>
            </a:r>
            <a:r>
              <a:rPr lang="en-US" dirty="0"/>
              <a:t>throat, </a:t>
            </a:r>
            <a:endParaRPr lang="ru-RU" dirty="0" smtClean="0"/>
          </a:p>
          <a:p>
            <a:r>
              <a:rPr lang="en-US" dirty="0" smtClean="0"/>
              <a:t>cough</a:t>
            </a:r>
            <a:r>
              <a:rPr lang="en-US" dirty="0"/>
              <a:t>, </a:t>
            </a:r>
            <a:endParaRPr lang="ru-RU" dirty="0" smtClean="0"/>
          </a:p>
          <a:p>
            <a:r>
              <a:rPr lang="en-US" dirty="0" smtClean="0"/>
              <a:t>catarrh </a:t>
            </a:r>
            <a:r>
              <a:rPr lang="en-US" dirty="0"/>
              <a:t>of the upper respiratory </a:t>
            </a:r>
            <a:r>
              <a:rPr lang="en-US" dirty="0" smtClean="0"/>
              <a:t>tract, </a:t>
            </a:r>
            <a:endParaRPr lang="ru-RU" dirty="0" smtClean="0"/>
          </a:p>
          <a:p>
            <a:r>
              <a:rPr lang="en-US" dirty="0" smtClean="0"/>
              <a:t>abdominal </a:t>
            </a:r>
            <a:r>
              <a:rPr lang="en-US" dirty="0"/>
              <a:t>pain</a:t>
            </a:r>
            <a:r>
              <a:rPr lang="en-US" dirty="0" smtClean="0"/>
              <a:t>,</a:t>
            </a:r>
            <a:endParaRPr lang="ru-RU" dirty="0" smtClean="0"/>
          </a:p>
          <a:p>
            <a:r>
              <a:rPr lang="en-US" dirty="0" smtClean="0"/>
              <a:t> </a:t>
            </a:r>
            <a:r>
              <a:rPr lang="en-US" dirty="0"/>
              <a:t>nausea, </a:t>
            </a:r>
            <a:endParaRPr lang="ru-RU" dirty="0" smtClean="0"/>
          </a:p>
          <a:p>
            <a:r>
              <a:rPr lang="en-US" dirty="0" smtClean="0"/>
              <a:t>vomiting</a:t>
            </a:r>
            <a:r>
              <a:rPr lang="en-US" dirty="0"/>
              <a:t>, </a:t>
            </a:r>
            <a:endParaRPr lang="ru-RU" dirty="0" smtClean="0"/>
          </a:p>
          <a:p>
            <a:r>
              <a:rPr lang="en-US" dirty="0" smtClean="0"/>
              <a:t>constipation </a:t>
            </a:r>
            <a:r>
              <a:rPr lang="en-US" dirty="0"/>
              <a:t>or, rarely, </a:t>
            </a:r>
            <a:r>
              <a:rPr lang="en-US" dirty="0" smtClean="0"/>
              <a:t>diarrhea. </a:t>
            </a:r>
            <a:endParaRPr lang="ru-RU" dirty="0"/>
          </a:p>
        </p:txBody>
      </p:sp>
      <p:sp>
        <p:nvSpPr>
          <p:cNvPr id="4" name="Заголовок 1"/>
          <p:cNvSpPr>
            <a:spLocks noGrp="1"/>
          </p:cNvSpPr>
          <p:nvPr>
            <p:ph type="title"/>
          </p:nvPr>
        </p:nvSpPr>
        <p:spPr>
          <a:xfrm>
            <a:off x="685800" y="365125"/>
            <a:ext cx="10668000" cy="1247775"/>
          </a:xfrm>
        </p:spPr>
        <p:txBody>
          <a:bodyPr>
            <a:noAutofit/>
          </a:bodyPr>
          <a:lstStyle/>
          <a:p>
            <a:pPr algn="r"/>
            <a:r>
              <a:rPr lang="en-US" sz="3200" b="1" dirty="0"/>
              <a:t>Clinical </a:t>
            </a:r>
            <a:r>
              <a:rPr lang="en-US" sz="3200" b="1" dirty="0" smtClean="0"/>
              <a:t>picture</a:t>
            </a:r>
            <a:r>
              <a:rPr lang="ru-RU" sz="3200" b="1" dirty="0" smtClean="0"/>
              <a:t>. </a:t>
            </a:r>
            <a:r>
              <a:rPr lang="en-US" sz="3200" b="1" dirty="0" smtClean="0"/>
              <a:t>Abortive poliomyelitis</a:t>
            </a:r>
            <a:r>
              <a:rPr lang="ru-RU" sz="3200" b="1" dirty="0" smtClean="0"/>
              <a:t>.</a:t>
            </a:r>
            <a:r>
              <a:rPr lang="ru-RU" sz="3200" dirty="0"/>
              <a:t/>
            </a:r>
            <a:br>
              <a:rPr lang="ru-RU" sz="3200" dirty="0"/>
            </a:br>
            <a:r>
              <a:rPr lang="ru-RU" sz="3200" b="1" dirty="0"/>
              <a:t/>
            </a:r>
            <a:br>
              <a:rPr lang="ru-RU" sz="3200" b="1" dirty="0"/>
            </a:br>
            <a:endParaRPr lang="ru-RU" sz="3200" b="1" dirty="0"/>
          </a:p>
        </p:txBody>
      </p:sp>
    </p:spTree>
    <p:extLst>
      <p:ext uri="{BB962C8B-B14F-4D97-AF65-F5344CB8AC3E}">
        <p14:creationId xmlns:p14="http://schemas.microsoft.com/office/powerpoint/2010/main" val="4072330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3900" y="1270000"/>
            <a:ext cx="10515600" cy="5588000"/>
          </a:xfrm>
        </p:spPr>
        <p:txBody>
          <a:bodyPr>
            <a:normAutofit/>
          </a:bodyPr>
          <a:lstStyle/>
          <a:p>
            <a:r>
              <a:rPr lang="en-US" dirty="0"/>
              <a:t>Rarely, a local self-limiting inflammation of the meninges (non-paralytic aseptic meningitis) develops. </a:t>
            </a:r>
            <a:endParaRPr lang="ru-RU" dirty="0" smtClean="0"/>
          </a:p>
          <a:p>
            <a:endParaRPr lang="ru-RU" dirty="0" smtClean="0"/>
          </a:p>
          <a:p>
            <a:r>
              <a:rPr lang="en-US" dirty="0" smtClean="0"/>
              <a:t>In </a:t>
            </a:r>
            <a:r>
              <a:rPr lang="en-US" dirty="0"/>
              <a:t>such a case the disease starts acutely with a marked rise of temperature, severe headache, nausea, vomiting and stiffness of the neck. </a:t>
            </a:r>
            <a:r>
              <a:rPr lang="en-US" dirty="0" smtClean="0"/>
              <a:t>Besides</a:t>
            </a:r>
            <a:r>
              <a:rPr lang="en-US" dirty="0"/>
              <a:t>, </a:t>
            </a:r>
            <a:r>
              <a:rPr lang="en-US" dirty="0" err="1"/>
              <a:t>Kernig's</a:t>
            </a:r>
            <a:r>
              <a:rPr lang="en-US" dirty="0"/>
              <a:t>, </a:t>
            </a:r>
            <a:r>
              <a:rPr lang="en-US" dirty="0" err="1"/>
              <a:t>Lasegues</a:t>
            </a:r>
            <a:r>
              <a:rPr lang="en-US" dirty="0"/>
              <a:t>, and </a:t>
            </a:r>
            <a:r>
              <a:rPr lang="en-US" dirty="0" err="1"/>
              <a:t>Brudzinsky's</a:t>
            </a:r>
            <a:r>
              <a:rPr lang="en-US" dirty="0"/>
              <a:t> signs are often found. </a:t>
            </a:r>
            <a:endParaRPr lang="ru-RU" dirty="0" smtClean="0"/>
          </a:p>
          <a:p>
            <a:endParaRPr lang="ru-RU" dirty="0" smtClean="0"/>
          </a:p>
          <a:p>
            <a:r>
              <a:rPr lang="en-US" dirty="0" smtClean="0"/>
              <a:t>Catarrh </a:t>
            </a:r>
            <a:r>
              <a:rPr lang="en-US" dirty="0"/>
              <a:t>of the upper respiratory tract and disturbances of </a:t>
            </a:r>
            <a:r>
              <a:rPr lang="en-US" dirty="0" smtClean="0"/>
              <a:t>gastrointestinal </a:t>
            </a:r>
            <a:r>
              <a:rPr lang="en-US" dirty="0"/>
              <a:t>tract may occur as well. </a:t>
            </a:r>
            <a:endParaRPr lang="ru-RU" dirty="0" smtClean="0"/>
          </a:p>
          <a:p>
            <a:endParaRPr lang="ru-RU" dirty="0"/>
          </a:p>
        </p:txBody>
      </p:sp>
      <p:sp>
        <p:nvSpPr>
          <p:cNvPr id="6" name="Заголовок 1"/>
          <p:cNvSpPr txBox="1">
            <a:spLocks/>
          </p:cNvSpPr>
          <p:nvPr/>
        </p:nvSpPr>
        <p:spPr>
          <a:xfrm>
            <a:off x="685800" y="365125"/>
            <a:ext cx="10668000" cy="12477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smtClean="0"/>
              <a:t>Clinical picture</a:t>
            </a:r>
            <a:r>
              <a:rPr lang="ru-RU" sz="3200" b="1" dirty="0" smtClean="0"/>
              <a:t>. </a:t>
            </a:r>
            <a:r>
              <a:rPr lang="en-US" sz="3200" b="1" dirty="0" smtClean="0"/>
              <a:t>Abortive poliomyelitis</a:t>
            </a:r>
            <a:r>
              <a:rPr lang="ru-RU" sz="3200" b="1" dirty="0" smtClean="0"/>
              <a:t>.</a:t>
            </a:r>
            <a:r>
              <a:rPr lang="ru-RU" sz="3200" dirty="0" smtClean="0"/>
              <a:t/>
            </a:r>
            <a:br>
              <a:rPr lang="ru-RU" sz="3200" dirty="0" smtClean="0"/>
            </a:br>
            <a:r>
              <a:rPr lang="ru-RU" sz="3200" b="1" dirty="0" smtClean="0"/>
              <a:t/>
            </a:r>
            <a:br>
              <a:rPr lang="ru-RU" sz="3200" b="1" dirty="0" smtClean="0"/>
            </a:br>
            <a:endParaRPr lang="ru-RU" sz="3200" b="1" dirty="0"/>
          </a:p>
        </p:txBody>
      </p:sp>
    </p:spTree>
    <p:extLst>
      <p:ext uri="{BB962C8B-B14F-4D97-AF65-F5344CB8AC3E}">
        <p14:creationId xmlns:p14="http://schemas.microsoft.com/office/powerpoint/2010/main" val="4280064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17500"/>
            <a:ext cx="10515600" cy="6311900"/>
          </a:xfrm>
        </p:spPr>
        <p:txBody>
          <a:bodyPr>
            <a:normAutofit/>
          </a:bodyPr>
          <a:lstStyle/>
          <a:p>
            <a:pPr marL="0" indent="0">
              <a:buNone/>
            </a:pPr>
            <a:r>
              <a:rPr lang="en-US" b="1" dirty="0" smtClean="0"/>
              <a:t>Poliomyelitis</a:t>
            </a:r>
            <a:r>
              <a:rPr lang="en-US" dirty="0" smtClean="0"/>
              <a:t> is an acute highly contagious infectious </a:t>
            </a:r>
            <a:r>
              <a:rPr lang="en-US" dirty="0" err="1" smtClean="0"/>
              <a:t>enteroviral</a:t>
            </a:r>
            <a:r>
              <a:rPr lang="en-US" dirty="0" smtClean="0"/>
              <a:t> disease, </a:t>
            </a:r>
            <a:r>
              <a:rPr lang="en-US" dirty="0" err="1" smtClean="0"/>
              <a:t>anthroponosis</a:t>
            </a:r>
            <a:r>
              <a:rPr lang="en-US" dirty="0" smtClean="0"/>
              <a:t>, enteric infection. </a:t>
            </a:r>
            <a:endParaRPr lang="ru-RU" dirty="0" smtClean="0"/>
          </a:p>
          <a:p>
            <a:pPr marL="0" indent="0">
              <a:buNone/>
            </a:pPr>
            <a:endParaRPr lang="ru-RU" dirty="0" smtClean="0"/>
          </a:p>
          <a:p>
            <a:pPr marL="0" indent="0">
              <a:buNone/>
            </a:pPr>
            <a:r>
              <a:rPr lang="en-US" dirty="0" smtClean="0"/>
              <a:t>The sources of infection are </a:t>
            </a:r>
            <a:r>
              <a:rPr lang="en-US" b="1" dirty="0" smtClean="0"/>
              <a:t>infected individuals and carriers </a:t>
            </a:r>
            <a:r>
              <a:rPr lang="en-US" dirty="0" smtClean="0"/>
              <a:t>of the virus.</a:t>
            </a:r>
            <a:endParaRPr lang="ru-RU" dirty="0" smtClean="0"/>
          </a:p>
          <a:p>
            <a:pPr marL="0" indent="0">
              <a:buNone/>
            </a:pPr>
            <a:endParaRPr lang="ru-RU" dirty="0" smtClean="0"/>
          </a:p>
          <a:p>
            <a:pPr marL="0" indent="0">
              <a:buNone/>
            </a:pPr>
            <a:r>
              <a:rPr lang="en-US" dirty="0" smtClean="0"/>
              <a:t>The convalescent carrier stage can last about </a:t>
            </a:r>
            <a:r>
              <a:rPr lang="en-US" b="1" dirty="0" smtClean="0"/>
              <a:t>30—40 days</a:t>
            </a:r>
            <a:r>
              <a:rPr lang="en-US" dirty="0" smtClean="0"/>
              <a:t>. </a:t>
            </a:r>
            <a:endParaRPr lang="ru-RU" dirty="0" smtClean="0"/>
          </a:p>
          <a:p>
            <a:pPr marL="0" indent="0">
              <a:buNone/>
            </a:pPr>
            <a:endParaRPr lang="ru-RU" dirty="0" smtClean="0"/>
          </a:p>
          <a:p>
            <a:pPr marL="0" indent="0">
              <a:buNone/>
            </a:pPr>
            <a:r>
              <a:rPr lang="en-US" dirty="0" smtClean="0"/>
              <a:t>Infected people with </a:t>
            </a:r>
            <a:r>
              <a:rPr lang="en-US" b="1" dirty="0" smtClean="0"/>
              <a:t>asymptomatic</a:t>
            </a:r>
            <a:r>
              <a:rPr lang="en-US" dirty="0" smtClean="0"/>
              <a:t> forms are of </a:t>
            </a:r>
            <a:r>
              <a:rPr lang="en-US" b="1" dirty="0" smtClean="0"/>
              <a:t>great epidemiologic danger.</a:t>
            </a:r>
            <a:r>
              <a:rPr lang="en-US" dirty="0" smtClean="0"/>
              <a:t> </a:t>
            </a:r>
            <a:endParaRPr lang="ru-RU" dirty="0" smtClean="0"/>
          </a:p>
          <a:p>
            <a:pPr marL="0" indent="0">
              <a:buNone/>
            </a:pPr>
            <a:endParaRPr lang="ru-RU" dirty="0" smtClean="0"/>
          </a:p>
          <a:p>
            <a:pPr marL="0" indent="0">
              <a:buNone/>
            </a:pPr>
            <a:r>
              <a:rPr lang="en-US" dirty="0" smtClean="0"/>
              <a:t>The disease is spread from </a:t>
            </a:r>
            <a:r>
              <a:rPr lang="en-US" b="1" dirty="0" smtClean="0"/>
              <a:t>person to person by fecal-oral and aerosol </a:t>
            </a:r>
            <a:r>
              <a:rPr lang="en-US" dirty="0" smtClean="0"/>
              <a:t>mechanisms. The latter can be realized by aerial-droplet route. </a:t>
            </a:r>
            <a:endParaRPr lang="ru-RU" dirty="0"/>
          </a:p>
        </p:txBody>
      </p:sp>
    </p:spTree>
    <p:extLst>
      <p:ext uri="{BB962C8B-B14F-4D97-AF65-F5344CB8AC3E}">
        <p14:creationId xmlns:p14="http://schemas.microsoft.com/office/powerpoint/2010/main" val="1477495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41400"/>
            <a:ext cx="10515600" cy="5135563"/>
          </a:xfrm>
        </p:spPr>
        <p:txBody>
          <a:bodyPr/>
          <a:lstStyle/>
          <a:p>
            <a:pPr marL="0" indent="0">
              <a:buNone/>
            </a:pPr>
            <a:r>
              <a:rPr lang="en-US" dirty="0"/>
              <a:t>The changes in the </a:t>
            </a:r>
            <a:r>
              <a:rPr lang="en-US" dirty="0" err="1"/>
              <a:t>cerebro</a:t>
            </a:r>
            <a:r>
              <a:rPr lang="en-US" dirty="0"/>
              <a:t>-spinal fluid are usually characteristic. </a:t>
            </a:r>
            <a:endParaRPr lang="ru-RU" dirty="0"/>
          </a:p>
          <a:p>
            <a:r>
              <a:rPr lang="en-US" dirty="0"/>
              <a:t>A lumber puncture usually shows a transparent CSF. </a:t>
            </a:r>
            <a:endParaRPr lang="ru-RU" dirty="0" smtClean="0"/>
          </a:p>
          <a:p>
            <a:r>
              <a:rPr lang="en-US" dirty="0" smtClean="0"/>
              <a:t>It </a:t>
            </a:r>
            <a:r>
              <a:rPr lang="en-US" dirty="0"/>
              <a:t>is withdrawn from the vertebral canal through the needle under considerable pressure. </a:t>
            </a:r>
            <a:endParaRPr lang="ru-RU" dirty="0" smtClean="0"/>
          </a:p>
          <a:p>
            <a:r>
              <a:rPr lang="en-US" dirty="0" smtClean="0"/>
              <a:t>Cell </a:t>
            </a:r>
            <a:r>
              <a:rPr lang="en-US" dirty="0"/>
              <a:t>count is in-creased due to lymphocytosis. </a:t>
            </a:r>
            <a:endParaRPr lang="ru-RU" dirty="0" smtClean="0"/>
          </a:p>
          <a:p>
            <a:r>
              <a:rPr lang="en-US" dirty="0" smtClean="0"/>
              <a:t>Protein </a:t>
            </a:r>
            <a:r>
              <a:rPr lang="en-US" dirty="0"/>
              <a:t>and sugar concentration is normal or slightly elevated. </a:t>
            </a:r>
            <a:endParaRPr lang="ru-RU" dirty="0" smtClean="0"/>
          </a:p>
          <a:p>
            <a:pPr marL="0" indent="0">
              <a:buNone/>
            </a:pPr>
            <a:endParaRPr lang="ru-RU" dirty="0" smtClean="0"/>
          </a:p>
          <a:p>
            <a:pPr marL="0" indent="0">
              <a:buNone/>
            </a:pPr>
            <a:r>
              <a:rPr lang="en-US" dirty="0" smtClean="0"/>
              <a:t>The </a:t>
            </a:r>
            <a:r>
              <a:rPr lang="en-US" dirty="0"/>
              <a:t>recovery from the minor illness occurs completely within several days.</a:t>
            </a:r>
            <a:endParaRPr lang="ru-RU" dirty="0"/>
          </a:p>
          <a:p>
            <a:endParaRPr lang="ru-RU" dirty="0"/>
          </a:p>
        </p:txBody>
      </p:sp>
      <p:sp>
        <p:nvSpPr>
          <p:cNvPr id="5" name="Заголовок 1"/>
          <p:cNvSpPr txBox="1">
            <a:spLocks/>
          </p:cNvSpPr>
          <p:nvPr/>
        </p:nvSpPr>
        <p:spPr>
          <a:xfrm>
            <a:off x="685800" y="365125"/>
            <a:ext cx="10668000" cy="12477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200" b="1" dirty="0" smtClean="0"/>
              <a:t>Clinical picture</a:t>
            </a:r>
            <a:r>
              <a:rPr lang="ru-RU" sz="3200" b="1" dirty="0" smtClean="0"/>
              <a:t>. </a:t>
            </a:r>
            <a:r>
              <a:rPr lang="en-US" sz="3200" b="1" dirty="0" smtClean="0"/>
              <a:t>Abortive poliomyelitis</a:t>
            </a:r>
            <a:r>
              <a:rPr lang="ru-RU" sz="3200" b="1" dirty="0" smtClean="0"/>
              <a:t>.</a:t>
            </a:r>
            <a:r>
              <a:rPr lang="ru-RU" sz="3200" dirty="0" smtClean="0"/>
              <a:t/>
            </a:r>
            <a:br>
              <a:rPr lang="ru-RU" sz="3200" dirty="0" smtClean="0"/>
            </a:br>
            <a:r>
              <a:rPr lang="ru-RU" sz="3200" b="1" dirty="0" smtClean="0"/>
              <a:t/>
            </a:r>
            <a:br>
              <a:rPr lang="ru-RU" sz="3200" b="1" dirty="0" smtClean="0"/>
            </a:br>
            <a:endParaRPr lang="ru-RU" sz="3200" b="1" dirty="0"/>
          </a:p>
        </p:txBody>
      </p:sp>
    </p:spTree>
    <p:extLst>
      <p:ext uri="{BB962C8B-B14F-4D97-AF65-F5344CB8AC3E}">
        <p14:creationId xmlns:p14="http://schemas.microsoft.com/office/powerpoint/2010/main" val="4111823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333500"/>
            <a:ext cx="10515600" cy="5287963"/>
          </a:xfrm>
        </p:spPr>
        <p:txBody>
          <a:bodyPr>
            <a:normAutofit/>
          </a:bodyPr>
          <a:lstStyle/>
          <a:p>
            <a:pPr marL="0" indent="0">
              <a:buNone/>
            </a:pPr>
            <a:r>
              <a:rPr lang="en-US" b="1" dirty="0"/>
              <a:t>Paralytic </a:t>
            </a:r>
            <a:r>
              <a:rPr lang="en-US" b="1" dirty="0" smtClean="0"/>
              <a:t>poliomyelitis</a:t>
            </a:r>
            <a:endParaRPr lang="ru-RU" b="1" dirty="0" smtClean="0"/>
          </a:p>
          <a:p>
            <a:pPr marL="0" indent="0">
              <a:buNone/>
            </a:pPr>
            <a:endParaRPr lang="ru-RU" dirty="0"/>
          </a:p>
          <a:p>
            <a:r>
              <a:rPr lang="en-US" dirty="0"/>
              <a:t>Frequently this clinical form is associated with poliovirus type 1. </a:t>
            </a:r>
            <a:endParaRPr lang="ru-RU" dirty="0" smtClean="0"/>
          </a:p>
          <a:p>
            <a:r>
              <a:rPr lang="en-US" dirty="0" smtClean="0"/>
              <a:t>The </a:t>
            </a:r>
            <a:r>
              <a:rPr lang="en-US" dirty="0"/>
              <a:t>major illness usually affects older children and adults. </a:t>
            </a:r>
            <a:endParaRPr lang="ru-RU" dirty="0" smtClean="0"/>
          </a:p>
          <a:p>
            <a:r>
              <a:rPr lang="en-US" dirty="0" smtClean="0"/>
              <a:t>The </a:t>
            </a:r>
            <a:r>
              <a:rPr lang="en-US" dirty="0"/>
              <a:t>major symptoms of paralytic poliomyelitis are due to damages of the motor nerves, which are responsible for the movement of the muscles. </a:t>
            </a:r>
            <a:endParaRPr lang="ru-RU" dirty="0" smtClean="0"/>
          </a:p>
          <a:p>
            <a:r>
              <a:rPr lang="en-US" dirty="0" smtClean="0"/>
              <a:t>In </a:t>
            </a:r>
            <a:r>
              <a:rPr lang="en-US" dirty="0"/>
              <a:t>paralytic poliomyelitis the disease may begin as a minor illness. </a:t>
            </a:r>
            <a:endParaRPr lang="ru-RU" dirty="0"/>
          </a:p>
        </p:txBody>
      </p:sp>
      <p:sp>
        <p:nvSpPr>
          <p:cNvPr id="4" name="Заголовок 1"/>
          <p:cNvSpPr>
            <a:spLocks noGrp="1"/>
          </p:cNvSpPr>
          <p:nvPr>
            <p:ph type="title"/>
          </p:nvPr>
        </p:nvSpPr>
        <p:spPr>
          <a:xfrm>
            <a:off x="838200" y="390525"/>
            <a:ext cx="10515600" cy="1069975"/>
          </a:xfrm>
        </p:spPr>
        <p:txBody>
          <a:bodyPr>
            <a:normAutofit fontScale="90000"/>
          </a:bodyPr>
          <a:lstStyle/>
          <a:p>
            <a:pPr algn="r"/>
            <a:r>
              <a:rPr lang="en-US" sz="3600" b="1" dirty="0"/>
              <a:t>Clinical </a:t>
            </a:r>
            <a:r>
              <a:rPr lang="en-US" sz="3600" b="1" dirty="0" smtClean="0"/>
              <a:t>picture</a:t>
            </a:r>
            <a:r>
              <a:rPr lang="ru-RU" sz="3600" b="1" dirty="0" smtClean="0"/>
              <a:t>. </a:t>
            </a:r>
            <a:r>
              <a:rPr lang="en-US" sz="3600" b="1" dirty="0" smtClean="0"/>
              <a:t>Paralytic </a:t>
            </a:r>
            <a:r>
              <a:rPr lang="en-US" sz="3600" b="1" dirty="0"/>
              <a:t>poliomyelitis</a:t>
            </a:r>
            <a:r>
              <a:rPr lang="ru-RU" sz="3600" b="1" dirty="0"/>
              <a:t/>
            </a:r>
            <a:br>
              <a:rPr lang="ru-RU" sz="3600" b="1" dirty="0"/>
            </a:br>
            <a:r>
              <a:rPr lang="ru-RU" sz="3200" b="1" dirty="0"/>
              <a:t/>
            </a:r>
            <a:br>
              <a:rPr lang="ru-RU" sz="3200" b="1" dirty="0"/>
            </a:br>
            <a:endParaRPr lang="ru-RU" sz="3200" b="1" dirty="0"/>
          </a:p>
        </p:txBody>
      </p:sp>
    </p:spTree>
    <p:extLst>
      <p:ext uri="{BB962C8B-B14F-4D97-AF65-F5344CB8AC3E}">
        <p14:creationId xmlns:p14="http://schemas.microsoft.com/office/powerpoint/2010/main" val="157470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47800"/>
            <a:ext cx="10515600" cy="4970463"/>
          </a:xfrm>
        </p:spPr>
        <p:txBody>
          <a:bodyPr>
            <a:normAutofit/>
          </a:bodyPr>
          <a:lstStyle/>
          <a:p>
            <a:pPr marL="0" indent="0">
              <a:buNone/>
            </a:pPr>
            <a:r>
              <a:rPr lang="en-US" b="1" dirty="0"/>
              <a:t>Early symptoms of paralytic poliomyelitis </a:t>
            </a:r>
            <a:r>
              <a:rPr lang="en-US" dirty="0"/>
              <a:t>may be </a:t>
            </a:r>
            <a:endParaRPr lang="ru-RU" dirty="0" smtClean="0"/>
          </a:p>
          <a:p>
            <a:pPr marL="0" indent="0">
              <a:buNone/>
            </a:pPr>
            <a:endParaRPr lang="ru-RU" dirty="0" smtClean="0"/>
          </a:p>
          <a:p>
            <a:r>
              <a:rPr lang="en-US" dirty="0" smtClean="0"/>
              <a:t>high </a:t>
            </a:r>
            <a:r>
              <a:rPr lang="en-US" dirty="0"/>
              <a:t>fever, </a:t>
            </a:r>
            <a:endParaRPr lang="ru-RU" dirty="0" smtClean="0"/>
          </a:p>
          <a:p>
            <a:r>
              <a:rPr lang="en-US" dirty="0" smtClean="0"/>
              <a:t>headache </a:t>
            </a:r>
            <a:r>
              <a:rPr lang="en-US" dirty="0"/>
              <a:t>and others </a:t>
            </a:r>
            <a:endParaRPr lang="ru-RU" dirty="0" smtClean="0"/>
          </a:p>
          <a:p>
            <a:r>
              <a:rPr lang="en-US" dirty="0" smtClean="0"/>
              <a:t>but </a:t>
            </a:r>
            <a:r>
              <a:rPr lang="en-US" dirty="0"/>
              <a:t>the typical symptoms of the major illness often appear without any previous signs of the minor illness. </a:t>
            </a:r>
            <a:endParaRPr lang="ru-RU" dirty="0" smtClean="0"/>
          </a:p>
        </p:txBody>
      </p:sp>
      <p:sp>
        <p:nvSpPr>
          <p:cNvPr id="5" name="Заголовок 1"/>
          <p:cNvSpPr txBox="1">
            <a:spLocks/>
          </p:cNvSpPr>
          <p:nvPr/>
        </p:nvSpPr>
        <p:spPr>
          <a:xfrm>
            <a:off x="838200" y="390525"/>
            <a:ext cx="10515600" cy="1069975"/>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600" b="1" dirty="0" smtClean="0"/>
              <a:t>Clinical picture</a:t>
            </a:r>
            <a:r>
              <a:rPr lang="ru-RU" sz="3600" b="1" dirty="0" smtClean="0"/>
              <a:t>. </a:t>
            </a:r>
            <a:r>
              <a:rPr lang="en-US" sz="3600" b="1" dirty="0" smtClean="0"/>
              <a:t>Paralytic poliomyelitis</a:t>
            </a:r>
            <a:r>
              <a:rPr lang="ru-RU" sz="3600" b="1" dirty="0" smtClean="0"/>
              <a:t/>
            </a:r>
            <a:br>
              <a:rPr lang="ru-RU" sz="3600" b="1" dirty="0" smtClean="0"/>
            </a:br>
            <a:r>
              <a:rPr lang="ru-RU" sz="3200" b="1" dirty="0" smtClean="0"/>
              <a:t/>
            </a:r>
            <a:br>
              <a:rPr lang="ru-RU" sz="3200" b="1" dirty="0" smtClean="0"/>
            </a:br>
            <a:endParaRPr lang="ru-RU" sz="3200" b="1" dirty="0"/>
          </a:p>
        </p:txBody>
      </p:sp>
    </p:spTree>
    <p:extLst>
      <p:ext uri="{BB962C8B-B14F-4D97-AF65-F5344CB8AC3E}">
        <p14:creationId xmlns:p14="http://schemas.microsoft.com/office/powerpoint/2010/main" val="3861870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28700"/>
            <a:ext cx="10515600" cy="5626099"/>
          </a:xfrm>
        </p:spPr>
        <p:txBody>
          <a:bodyPr>
            <a:normAutofit lnSpcReduction="10000"/>
          </a:bodyPr>
          <a:lstStyle/>
          <a:p>
            <a:pPr marL="0" indent="0">
              <a:buNone/>
            </a:pPr>
            <a:r>
              <a:rPr lang="en-US" dirty="0"/>
              <a:t>Depending on the region of the CNS that is affected paralytic poliomyelitis may be divided into </a:t>
            </a:r>
            <a:r>
              <a:rPr lang="en-US" b="1" dirty="0"/>
              <a:t>the following forms</a:t>
            </a:r>
            <a:r>
              <a:rPr lang="en-US" dirty="0"/>
              <a:t>: </a:t>
            </a:r>
            <a:endParaRPr lang="ru-RU" dirty="0" smtClean="0"/>
          </a:p>
          <a:p>
            <a:r>
              <a:rPr lang="en-US" dirty="0" smtClean="0"/>
              <a:t>spinal</a:t>
            </a:r>
            <a:r>
              <a:rPr lang="en-US" dirty="0"/>
              <a:t>, </a:t>
            </a:r>
            <a:endParaRPr lang="ru-RU" dirty="0" smtClean="0"/>
          </a:p>
          <a:p>
            <a:r>
              <a:rPr lang="en-US" dirty="0" smtClean="0"/>
              <a:t>bulbar</a:t>
            </a:r>
            <a:r>
              <a:rPr lang="en-US" dirty="0"/>
              <a:t>, </a:t>
            </a:r>
            <a:endParaRPr lang="ru-RU" dirty="0" smtClean="0"/>
          </a:p>
          <a:p>
            <a:r>
              <a:rPr lang="en-US" dirty="0" err="1" smtClean="0"/>
              <a:t>bulbospinal</a:t>
            </a:r>
            <a:r>
              <a:rPr lang="en-US" dirty="0"/>
              <a:t>, </a:t>
            </a:r>
            <a:endParaRPr lang="ru-RU" dirty="0" smtClean="0"/>
          </a:p>
          <a:p>
            <a:r>
              <a:rPr lang="ru-RU" dirty="0" smtClean="0"/>
              <a:t>р</a:t>
            </a:r>
            <a:r>
              <a:rPr lang="en-US" dirty="0" err="1" smtClean="0"/>
              <a:t>ontine</a:t>
            </a:r>
            <a:r>
              <a:rPr lang="ru-RU" dirty="0" smtClean="0"/>
              <a:t>,</a:t>
            </a:r>
            <a:r>
              <a:rPr lang="en-US" dirty="0" smtClean="0"/>
              <a:t> </a:t>
            </a:r>
            <a:endParaRPr lang="ru-RU" dirty="0" smtClean="0"/>
          </a:p>
          <a:p>
            <a:r>
              <a:rPr lang="en-US" dirty="0" smtClean="0"/>
              <a:t>encephalitic. </a:t>
            </a:r>
            <a:endParaRPr lang="ru-RU" dirty="0" smtClean="0"/>
          </a:p>
          <a:p>
            <a:pPr marL="0" indent="0">
              <a:buNone/>
            </a:pPr>
            <a:r>
              <a:rPr lang="en-US" dirty="0" smtClean="0"/>
              <a:t>Typical </a:t>
            </a:r>
            <a:r>
              <a:rPr lang="en-US" dirty="0"/>
              <a:t>clinical signs of paralytic </a:t>
            </a:r>
            <a:r>
              <a:rPr lang="en-US" dirty="0" err="1"/>
              <a:t>poliomielitis</a:t>
            </a:r>
            <a:r>
              <a:rPr lang="en-US" dirty="0"/>
              <a:t> may range from transient weakness to complete, permanent paralysis. </a:t>
            </a:r>
            <a:endParaRPr lang="ru-RU" dirty="0" smtClean="0"/>
          </a:p>
          <a:p>
            <a:pPr marL="0" indent="0">
              <a:buNone/>
            </a:pPr>
            <a:r>
              <a:rPr lang="en-US" dirty="0" smtClean="0"/>
              <a:t>Paralysis </a:t>
            </a:r>
            <a:r>
              <a:rPr lang="en-US" dirty="0"/>
              <a:t>generally develops in 1 —10 days after the onset of the disease. In the affected limb muscles become weak, floppy and flaccid with subsequent decrease in size (atrophy). The maximum state of paralysis is usually reached within just a few days.</a:t>
            </a:r>
            <a:endParaRPr lang="ru-RU" dirty="0"/>
          </a:p>
          <a:p>
            <a:endParaRPr lang="ru-RU" dirty="0"/>
          </a:p>
        </p:txBody>
      </p:sp>
      <p:sp>
        <p:nvSpPr>
          <p:cNvPr id="5" name="Заголовок 1"/>
          <p:cNvSpPr txBox="1">
            <a:spLocks/>
          </p:cNvSpPr>
          <p:nvPr/>
        </p:nvSpPr>
        <p:spPr>
          <a:xfrm>
            <a:off x="838200" y="390525"/>
            <a:ext cx="10515600" cy="1069975"/>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600" b="1" dirty="0" smtClean="0"/>
              <a:t>Clinical picture</a:t>
            </a:r>
            <a:r>
              <a:rPr lang="ru-RU" sz="3600" b="1" dirty="0" smtClean="0"/>
              <a:t>. </a:t>
            </a:r>
            <a:r>
              <a:rPr lang="en-US" sz="3600" b="1" dirty="0" smtClean="0"/>
              <a:t>Paralytic poliomyelitis</a:t>
            </a:r>
            <a:r>
              <a:rPr lang="ru-RU" sz="3600" b="1" dirty="0" smtClean="0"/>
              <a:t/>
            </a:r>
            <a:br>
              <a:rPr lang="ru-RU" sz="3600" b="1" dirty="0" smtClean="0"/>
            </a:br>
            <a:r>
              <a:rPr lang="ru-RU" sz="3200" b="1" dirty="0" smtClean="0"/>
              <a:t/>
            </a:r>
            <a:br>
              <a:rPr lang="ru-RU" sz="3200" b="1" dirty="0" smtClean="0"/>
            </a:br>
            <a:endParaRPr lang="ru-RU" sz="3200" b="1" dirty="0"/>
          </a:p>
        </p:txBody>
      </p:sp>
    </p:spTree>
    <p:extLst>
      <p:ext uri="{BB962C8B-B14F-4D97-AF65-F5344CB8AC3E}">
        <p14:creationId xmlns:p14="http://schemas.microsoft.com/office/powerpoint/2010/main" val="4006351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295400"/>
            <a:ext cx="10515600" cy="5295899"/>
          </a:xfrm>
        </p:spPr>
        <p:txBody>
          <a:bodyPr>
            <a:normAutofit/>
          </a:bodyPr>
          <a:lstStyle/>
          <a:p>
            <a:pPr marL="0" indent="0">
              <a:buNone/>
            </a:pPr>
            <a:r>
              <a:rPr lang="en-US" b="1" dirty="0"/>
              <a:t>Spinal poliomyelitis</a:t>
            </a:r>
            <a:endParaRPr lang="ru-RU" dirty="0"/>
          </a:p>
          <a:p>
            <a:pPr marL="0" indent="0">
              <a:buNone/>
            </a:pPr>
            <a:r>
              <a:rPr lang="en-US" dirty="0"/>
              <a:t>Spinal form of the disease is the </a:t>
            </a:r>
            <a:r>
              <a:rPr lang="en-US" b="1" dirty="0"/>
              <a:t>most frequent and typical form of paralytic poliomyelitis</a:t>
            </a:r>
            <a:r>
              <a:rPr lang="en-US" dirty="0"/>
              <a:t>. </a:t>
            </a:r>
            <a:endParaRPr lang="ru-RU" dirty="0" smtClean="0"/>
          </a:p>
          <a:p>
            <a:pPr marL="0" indent="0">
              <a:buNone/>
            </a:pPr>
            <a:endParaRPr lang="ru-RU" dirty="0" smtClean="0"/>
          </a:p>
          <a:p>
            <a:pPr marL="0" indent="0">
              <a:buNone/>
            </a:pPr>
            <a:r>
              <a:rPr lang="en-US" dirty="0" smtClean="0"/>
              <a:t>The </a:t>
            </a:r>
            <a:r>
              <a:rPr lang="en-US" dirty="0"/>
              <a:t>symptoms of spinal </a:t>
            </a:r>
            <a:r>
              <a:rPr lang="en-US" dirty="0" smtClean="0"/>
              <a:t>poliomyelitis </a:t>
            </a:r>
            <a:r>
              <a:rPr lang="en-US" dirty="0"/>
              <a:t>depend on the region of the cord affected. </a:t>
            </a:r>
            <a:endParaRPr lang="ru-RU" dirty="0" smtClean="0"/>
          </a:p>
          <a:p>
            <a:endParaRPr lang="ru-RU" dirty="0" smtClean="0"/>
          </a:p>
          <a:p>
            <a:pPr marL="0" indent="0">
              <a:buNone/>
            </a:pPr>
            <a:r>
              <a:rPr lang="en-US" dirty="0" smtClean="0"/>
              <a:t>This </a:t>
            </a:r>
            <a:r>
              <a:rPr lang="en-US" dirty="0"/>
              <a:t>clinical form of the disease may be characterized by flaccid paralysis of the </a:t>
            </a:r>
            <a:r>
              <a:rPr lang="en-US" b="1" dirty="0"/>
              <a:t>limbs, neck, trunk and diaphragm</a:t>
            </a:r>
            <a:r>
              <a:rPr lang="en-US" dirty="0"/>
              <a:t>. </a:t>
            </a:r>
            <a:endParaRPr lang="ru-RU" dirty="0"/>
          </a:p>
        </p:txBody>
      </p:sp>
      <p:sp>
        <p:nvSpPr>
          <p:cNvPr id="4" name="Заголовок 1"/>
          <p:cNvSpPr>
            <a:spLocks noGrp="1"/>
          </p:cNvSpPr>
          <p:nvPr>
            <p:ph type="title"/>
          </p:nvPr>
        </p:nvSpPr>
        <p:spPr/>
        <p:txBody>
          <a:bodyPr>
            <a:normAutofit fontScale="90000"/>
          </a:bodyPr>
          <a:lstStyle/>
          <a:p>
            <a:pPr algn="r"/>
            <a:r>
              <a:rPr lang="en-US" sz="3600" b="1" dirty="0"/>
              <a:t>Clinical </a:t>
            </a:r>
            <a:r>
              <a:rPr lang="en-US" sz="3600" b="1" dirty="0" smtClean="0"/>
              <a:t>picture</a:t>
            </a:r>
            <a:r>
              <a:rPr lang="ru-RU" sz="3600" b="1" dirty="0" smtClean="0"/>
              <a:t>. </a:t>
            </a:r>
            <a:r>
              <a:rPr lang="en-US" sz="3600" b="1" dirty="0" smtClean="0"/>
              <a:t>Spinal </a:t>
            </a:r>
            <a:r>
              <a:rPr lang="en-US" sz="3600" b="1" dirty="0"/>
              <a:t>poliomyelitis</a:t>
            </a:r>
            <a:r>
              <a:rPr lang="ru-RU" sz="3200" dirty="0"/>
              <a:t/>
            </a:r>
            <a:br>
              <a:rPr lang="ru-RU" sz="3200" dirty="0"/>
            </a:br>
            <a:r>
              <a:rPr lang="ru-RU" sz="3200" b="1" dirty="0"/>
              <a:t/>
            </a:r>
            <a:br>
              <a:rPr lang="ru-RU" sz="3200" b="1" dirty="0"/>
            </a:br>
            <a:endParaRPr lang="ru-RU" sz="3200" b="1" dirty="0"/>
          </a:p>
        </p:txBody>
      </p:sp>
    </p:spTree>
    <p:extLst>
      <p:ext uri="{BB962C8B-B14F-4D97-AF65-F5344CB8AC3E}">
        <p14:creationId xmlns:p14="http://schemas.microsoft.com/office/powerpoint/2010/main" val="294809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270000"/>
            <a:ext cx="10515600" cy="5232400"/>
          </a:xfrm>
        </p:spPr>
        <p:txBody>
          <a:bodyPr>
            <a:normAutofit/>
          </a:bodyPr>
          <a:lstStyle/>
          <a:p>
            <a:r>
              <a:rPr lang="en-US" dirty="0"/>
              <a:t>Various groups of muscles in different combinations may be involved in the </a:t>
            </a:r>
            <a:r>
              <a:rPr lang="en-US" b="1" dirty="0"/>
              <a:t>loss of muscle tone </a:t>
            </a:r>
            <a:r>
              <a:rPr lang="en-US" dirty="0"/>
              <a:t>and little or </a:t>
            </a:r>
            <a:r>
              <a:rPr lang="en-US" b="1" dirty="0"/>
              <a:t>no active movement</a:t>
            </a:r>
            <a:r>
              <a:rPr lang="en-US" dirty="0"/>
              <a:t>. </a:t>
            </a:r>
            <a:endParaRPr lang="ru-RU" dirty="0" smtClean="0"/>
          </a:p>
          <a:p>
            <a:r>
              <a:rPr lang="en-US" dirty="0" smtClean="0"/>
              <a:t>The </a:t>
            </a:r>
            <a:r>
              <a:rPr lang="en-US" dirty="0"/>
              <a:t>lower limbs and especially their </a:t>
            </a:r>
            <a:r>
              <a:rPr lang="en-US" b="1" dirty="0"/>
              <a:t>proximal parts </a:t>
            </a:r>
            <a:r>
              <a:rPr lang="en-US" dirty="0"/>
              <a:t>are frequently affected</a:t>
            </a:r>
            <a:r>
              <a:rPr lang="en-US" dirty="0" smtClean="0"/>
              <a:t>.</a:t>
            </a:r>
            <a:endParaRPr lang="ru-RU" dirty="0" smtClean="0"/>
          </a:p>
          <a:p>
            <a:r>
              <a:rPr lang="en-US" dirty="0" smtClean="0"/>
              <a:t> </a:t>
            </a:r>
            <a:r>
              <a:rPr lang="en-US" dirty="0"/>
              <a:t>Muscles of the trunk and neck, and abdominal muscles are less often affected. </a:t>
            </a:r>
            <a:endParaRPr lang="ru-RU" dirty="0" smtClean="0"/>
          </a:p>
          <a:p>
            <a:r>
              <a:rPr lang="en-US" dirty="0" smtClean="0"/>
              <a:t>The </a:t>
            </a:r>
            <a:r>
              <a:rPr lang="en-US" dirty="0"/>
              <a:t>involved muscles become too weak. </a:t>
            </a:r>
            <a:endParaRPr lang="ru-RU" dirty="0" smtClean="0"/>
          </a:p>
          <a:p>
            <a:r>
              <a:rPr lang="en-US" dirty="0" smtClean="0"/>
              <a:t>Muscles </a:t>
            </a:r>
            <a:r>
              <a:rPr lang="en-US" dirty="0"/>
              <a:t>on both sides of the body may be affected, but frequently the </a:t>
            </a:r>
            <a:r>
              <a:rPr lang="en-US" b="1" dirty="0"/>
              <a:t>paralysis is asymmetrical</a:t>
            </a:r>
            <a:r>
              <a:rPr lang="en-US" dirty="0"/>
              <a:t>. </a:t>
            </a:r>
            <a:endParaRPr lang="ru-RU" dirty="0"/>
          </a:p>
        </p:txBody>
      </p:sp>
      <p:sp>
        <p:nvSpPr>
          <p:cNvPr id="5" name="Заголовок 1"/>
          <p:cNvSpPr txBox="1">
            <a:spLocks/>
          </p:cNvSpPr>
          <p:nvPr/>
        </p:nvSpPr>
        <p:spPr>
          <a:xfrm>
            <a:off x="990600" y="517525"/>
            <a:ext cx="10515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600" b="1" dirty="0" smtClean="0"/>
              <a:t>Clinical picture</a:t>
            </a:r>
            <a:r>
              <a:rPr lang="ru-RU" sz="3600" b="1" dirty="0" smtClean="0"/>
              <a:t>. </a:t>
            </a:r>
            <a:r>
              <a:rPr lang="en-US" sz="3600" b="1" dirty="0" smtClean="0"/>
              <a:t>Spinal poliomyelitis</a:t>
            </a:r>
            <a:r>
              <a:rPr lang="ru-RU" sz="3200" dirty="0" smtClean="0"/>
              <a:t/>
            </a:r>
            <a:br>
              <a:rPr lang="ru-RU" sz="3200" dirty="0" smtClean="0"/>
            </a:br>
            <a:r>
              <a:rPr lang="ru-RU" sz="3200" b="1" dirty="0" smtClean="0"/>
              <a:t/>
            </a:r>
            <a:br>
              <a:rPr lang="ru-RU" sz="3200" b="1" dirty="0" smtClean="0"/>
            </a:br>
            <a:endParaRPr lang="ru-RU" sz="3200" b="1" dirty="0"/>
          </a:p>
        </p:txBody>
      </p:sp>
    </p:spTree>
    <p:extLst>
      <p:ext uri="{BB962C8B-B14F-4D97-AF65-F5344CB8AC3E}">
        <p14:creationId xmlns:p14="http://schemas.microsoft.com/office/powerpoint/2010/main" val="3599892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89000" y="1651000"/>
            <a:ext cx="10515600" cy="5207000"/>
          </a:xfrm>
        </p:spPr>
        <p:txBody>
          <a:bodyPr/>
          <a:lstStyle/>
          <a:p>
            <a:r>
              <a:rPr lang="en-US" dirty="0"/>
              <a:t>Depending on the severity of nerve motor cells damages transient weakness or permanent paralysis may develop. </a:t>
            </a:r>
            <a:endParaRPr lang="ru-RU" dirty="0" smtClean="0"/>
          </a:p>
          <a:p>
            <a:r>
              <a:rPr lang="en-US" b="1" dirty="0" smtClean="0"/>
              <a:t>Muscular </a:t>
            </a:r>
            <a:r>
              <a:rPr lang="en-US" b="1" dirty="0"/>
              <a:t>atrophy </a:t>
            </a:r>
            <a:r>
              <a:rPr lang="en-US" dirty="0"/>
              <a:t>appears one or two weeks after the onset of the paralysis. </a:t>
            </a:r>
            <a:endParaRPr lang="ru-RU" dirty="0" smtClean="0"/>
          </a:p>
          <a:p>
            <a:r>
              <a:rPr lang="en-US" dirty="0" smtClean="0"/>
              <a:t>In </a:t>
            </a:r>
            <a:r>
              <a:rPr lang="en-US" dirty="0"/>
              <a:t>spinal poliomyelitis </a:t>
            </a:r>
            <a:r>
              <a:rPr lang="en-US" b="1" dirty="0"/>
              <a:t>sensation</a:t>
            </a:r>
            <a:r>
              <a:rPr lang="en-US" dirty="0"/>
              <a:t> in the paralyzed limbs </a:t>
            </a:r>
            <a:r>
              <a:rPr lang="en-US" b="1" dirty="0"/>
              <a:t>is present </a:t>
            </a:r>
            <a:r>
              <a:rPr lang="en-US" dirty="0"/>
              <a:t>but </a:t>
            </a:r>
            <a:r>
              <a:rPr lang="en-US" b="1" dirty="0"/>
              <a:t>deep tendon reflexes are </a:t>
            </a:r>
            <a:r>
              <a:rPr lang="en-US" dirty="0"/>
              <a:t>usually diminished or </a:t>
            </a:r>
            <a:r>
              <a:rPr lang="en-US" b="1" dirty="0"/>
              <a:t>absent</a:t>
            </a:r>
            <a:r>
              <a:rPr lang="en-US" dirty="0"/>
              <a:t>. </a:t>
            </a:r>
            <a:endParaRPr lang="ru-RU" dirty="0" smtClean="0"/>
          </a:p>
          <a:p>
            <a:r>
              <a:rPr lang="en-US" dirty="0" smtClean="0"/>
              <a:t>In </a:t>
            </a:r>
            <a:r>
              <a:rPr lang="en-US" dirty="0"/>
              <a:t>severe cases patients may lose the ability to use their limbs, to swallow, to speak, to breathe.</a:t>
            </a:r>
            <a:endParaRPr lang="ru-RU" dirty="0"/>
          </a:p>
        </p:txBody>
      </p:sp>
      <p:sp>
        <p:nvSpPr>
          <p:cNvPr id="5" name="Заголовок 1"/>
          <p:cNvSpPr txBox="1">
            <a:spLocks/>
          </p:cNvSpPr>
          <p:nvPr/>
        </p:nvSpPr>
        <p:spPr>
          <a:xfrm>
            <a:off x="990600" y="517525"/>
            <a:ext cx="10515600" cy="1325563"/>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600" b="1" dirty="0" smtClean="0"/>
              <a:t>Clinical picture</a:t>
            </a:r>
            <a:r>
              <a:rPr lang="ru-RU" sz="3600" b="1" dirty="0" smtClean="0"/>
              <a:t>. </a:t>
            </a:r>
            <a:r>
              <a:rPr lang="en-US" sz="3600" b="1" dirty="0" smtClean="0"/>
              <a:t>Spinal poliomyelitis</a:t>
            </a:r>
            <a:r>
              <a:rPr lang="ru-RU" sz="3200" dirty="0" smtClean="0"/>
              <a:t/>
            </a:r>
            <a:br>
              <a:rPr lang="ru-RU" sz="3200" dirty="0" smtClean="0"/>
            </a:br>
            <a:r>
              <a:rPr lang="ru-RU" sz="3200" b="1" dirty="0" smtClean="0"/>
              <a:t/>
            </a:r>
            <a:br>
              <a:rPr lang="ru-RU" sz="3200" b="1" dirty="0" smtClean="0"/>
            </a:br>
            <a:endParaRPr lang="ru-RU" sz="3200" b="1" dirty="0"/>
          </a:p>
        </p:txBody>
      </p:sp>
    </p:spTree>
    <p:extLst>
      <p:ext uri="{BB962C8B-B14F-4D97-AF65-F5344CB8AC3E}">
        <p14:creationId xmlns:p14="http://schemas.microsoft.com/office/powerpoint/2010/main" val="37349470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en-US" sz="3200" b="1" dirty="0"/>
              <a:t>Clinical picture</a:t>
            </a:r>
            <a:r>
              <a:rPr lang="ru-RU" sz="3200" b="1" dirty="0"/>
              <a:t>. </a:t>
            </a:r>
            <a:r>
              <a:rPr lang="en-US" sz="3200" b="1" dirty="0" smtClean="0"/>
              <a:t>Bulbar </a:t>
            </a:r>
            <a:r>
              <a:rPr lang="en-US" sz="3200" b="1" dirty="0"/>
              <a:t>poliomyelitis</a:t>
            </a:r>
            <a:r>
              <a:rPr lang="ru-RU" sz="3200" dirty="0"/>
              <a:t/>
            </a:r>
            <a:br>
              <a:rPr lang="ru-RU" sz="3200" dirty="0"/>
            </a:br>
            <a:endParaRPr lang="ru-RU" sz="3200" dirty="0"/>
          </a:p>
        </p:txBody>
      </p:sp>
      <p:sp>
        <p:nvSpPr>
          <p:cNvPr id="3" name="Объект 2"/>
          <p:cNvSpPr>
            <a:spLocks noGrp="1"/>
          </p:cNvSpPr>
          <p:nvPr>
            <p:ph idx="1"/>
          </p:nvPr>
        </p:nvSpPr>
        <p:spPr>
          <a:xfrm>
            <a:off x="838200" y="1181100"/>
            <a:ext cx="10515600" cy="5321300"/>
          </a:xfrm>
        </p:spPr>
        <p:txBody>
          <a:bodyPr>
            <a:normAutofit lnSpcReduction="10000"/>
          </a:bodyPr>
          <a:lstStyle/>
          <a:p>
            <a:pPr marL="0" indent="0">
              <a:buNone/>
            </a:pPr>
            <a:r>
              <a:rPr lang="en-US" dirty="0" smtClean="0"/>
              <a:t>Bulbar </a:t>
            </a:r>
            <a:r>
              <a:rPr lang="en-US" dirty="0"/>
              <a:t>poliomyelitis is more common in adults. </a:t>
            </a:r>
            <a:endParaRPr lang="ru-RU" dirty="0" smtClean="0"/>
          </a:p>
          <a:p>
            <a:pPr marL="0" indent="0">
              <a:buNone/>
            </a:pPr>
            <a:r>
              <a:rPr lang="en-US" dirty="0" smtClean="0"/>
              <a:t>This </a:t>
            </a:r>
            <a:r>
              <a:rPr lang="en-US" dirty="0"/>
              <a:t>form of the disease develops when the </a:t>
            </a:r>
            <a:r>
              <a:rPr lang="en-US" b="1" dirty="0"/>
              <a:t>poliovirus damages the motor nuclei of the pons and medulla</a:t>
            </a:r>
            <a:r>
              <a:rPr lang="en-US" dirty="0"/>
              <a:t>. </a:t>
            </a:r>
            <a:endParaRPr lang="ru-RU" dirty="0" smtClean="0"/>
          </a:p>
          <a:p>
            <a:pPr marL="0" indent="0">
              <a:buNone/>
            </a:pPr>
            <a:r>
              <a:rPr lang="en-US" dirty="0" smtClean="0"/>
              <a:t>Bulbar </a:t>
            </a:r>
            <a:r>
              <a:rPr lang="en-US" dirty="0"/>
              <a:t>poliomyelitis leads to lesions of muscles innervated by different cranial nerves. </a:t>
            </a:r>
            <a:endParaRPr lang="ru-RU" dirty="0" smtClean="0"/>
          </a:p>
          <a:p>
            <a:pPr marL="0" indent="0">
              <a:buNone/>
            </a:pPr>
            <a:r>
              <a:rPr lang="en-US" b="1" dirty="0" smtClean="0"/>
              <a:t>N</a:t>
            </a:r>
            <a:r>
              <a:rPr lang="en-US" b="1" dirty="0"/>
              <a:t>. </a:t>
            </a:r>
            <a:r>
              <a:rPr lang="en-US" b="1" dirty="0" err="1"/>
              <a:t>glossopharyngeus</a:t>
            </a:r>
            <a:r>
              <a:rPr lang="en-US" b="1" dirty="0"/>
              <a:t> </a:t>
            </a:r>
            <a:r>
              <a:rPr lang="en-US" dirty="0"/>
              <a:t>and </a:t>
            </a:r>
            <a:r>
              <a:rPr lang="en-US" b="1" dirty="0"/>
              <a:t>n. </a:t>
            </a:r>
            <a:r>
              <a:rPr lang="en-US" b="1" dirty="0" err="1"/>
              <a:t>vagus</a:t>
            </a:r>
            <a:r>
              <a:rPr lang="en-US" b="1" dirty="0"/>
              <a:t> </a:t>
            </a:r>
            <a:r>
              <a:rPr lang="en-US" dirty="0"/>
              <a:t>are usually involved. </a:t>
            </a:r>
            <a:endParaRPr lang="ru-RU" dirty="0" smtClean="0"/>
          </a:p>
          <a:p>
            <a:pPr marL="0" indent="0">
              <a:buNone/>
            </a:pPr>
            <a:r>
              <a:rPr lang="en-US" dirty="0" smtClean="0"/>
              <a:t>Lesions </a:t>
            </a:r>
            <a:r>
              <a:rPr lang="en-US" dirty="0"/>
              <a:t>of n. </a:t>
            </a:r>
            <a:r>
              <a:rPr lang="en-US" dirty="0" err="1"/>
              <a:t>glossopharyngeus</a:t>
            </a:r>
            <a:r>
              <a:rPr lang="en-US" dirty="0"/>
              <a:t> and n. </a:t>
            </a:r>
            <a:r>
              <a:rPr lang="en-US" dirty="0" err="1"/>
              <a:t>vagus</a:t>
            </a:r>
            <a:r>
              <a:rPr lang="en-US" dirty="0"/>
              <a:t> are accompanied with pharyngeal paralysis and disturbance of swallowing, speaking and respiration. </a:t>
            </a:r>
            <a:endParaRPr lang="ru-RU" dirty="0" smtClean="0"/>
          </a:p>
          <a:p>
            <a:pPr marL="0" indent="0">
              <a:buNone/>
            </a:pPr>
            <a:r>
              <a:rPr lang="en-US" b="1" dirty="0" smtClean="0"/>
              <a:t>Other </a:t>
            </a:r>
            <a:r>
              <a:rPr lang="en-US" b="1" dirty="0"/>
              <a:t>cranial nerves </a:t>
            </a:r>
            <a:r>
              <a:rPr lang="en-US" dirty="0"/>
              <a:t>(n. </a:t>
            </a:r>
            <a:r>
              <a:rPr lang="en-US" dirty="0" err="1"/>
              <a:t>trigeminis</a:t>
            </a:r>
            <a:r>
              <a:rPr lang="en-US" dirty="0"/>
              <a:t>, n. </a:t>
            </a:r>
            <a:r>
              <a:rPr lang="en-US" dirty="0" err="1"/>
              <a:t>facialis</a:t>
            </a:r>
            <a:r>
              <a:rPr lang="en-US" dirty="0"/>
              <a:t> n. </a:t>
            </a:r>
            <a:r>
              <a:rPr lang="en-US" dirty="0" err="1"/>
              <a:t>abducens</a:t>
            </a:r>
            <a:r>
              <a:rPr lang="en-US" dirty="0"/>
              <a:t>, n. </a:t>
            </a:r>
            <a:r>
              <a:rPr lang="en-US" dirty="0" err="1"/>
              <a:t>oculomotorius</a:t>
            </a:r>
            <a:r>
              <a:rPr lang="en-US" dirty="0"/>
              <a:t>, and n. </a:t>
            </a:r>
            <a:r>
              <a:rPr lang="en-US" dirty="0" err="1"/>
              <a:t>accessorius</a:t>
            </a:r>
            <a:r>
              <a:rPr lang="en-US" dirty="0"/>
              <a:t>) may be affected as well with the development of characteristic symptoms. </a:t>
            </a:r>
            <a:endParaRPr lang="ru-RU" dirty="0"/>
          </a:p>
        </p:txBody>
      </p:sp>
    </p:spTree>
    <p:extLst>
      <p:ext uri="{BB962C8B-B14F-4D97-AF65-F5344CB8AC3E}">
        <p14:creationId xmlns:p14="http://schemas.microsoft.com/office/powerpoint/2010/main" val="3466809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825624"/>
            <a:ext cx="10515600" cy="4549775"/>
          </a:xfrm>
        </p:spPr>
        <p:txBody>
          <a:bodyPr/>
          <a:lstStyle/>
          <a:p>
            <a:pPr marL="0" indent="0">
              <a:buNone/>
            </a:pPr>
            <a:r>
              <a:rPr lang="en-US" dirty="0"/>
              <a:t>Lesions of </a:t>
            </a:r>
            <a:r>
              <a:rPr lang="en-US" b="1" dirty="0"/>
              <a:t>the respiratory and vasomotor centers </a:t>
            </a:r>
            <a:r>
              <a:rPr lang="en-US" dirty="0"/>
              <a:t>are less common. </a:t>
            </a:r>
            <a:endParaRPr lang="ru-RU" dirty="0" smtClean="0"/>
          </a:p>
          <a:p>
            <a:pPr marL="0" indent="0">
              <a:buNone/>
            </a:pPr>
            <a:r>
              <a:rPr lang="en-US" dirty="0" smtClean="0"/>
              <a:t>Life </a:t>
            </a:r>
            <a:r>
              <a:rPr lang="en-US" dirty="0"/>
              <a:t>may be threatened if paralysis of the breathing muscles develops. </a:t>
            </a:r>
            <a:endParaRPr lang="ru-RU" dirty="0" smtClean="0"/>
          </a:p>
          <a:p>
            <a:pPr marL="0" indent="0">
              <a:buNone/>
            </a:pPr>
            <a:r>
              <a:rPr lang="en-US" dirty="0" smtClean="0"/>
              <a:t>Damages </a:t>
            </a:r>
            <a:r>
              <a:rPr lang="en-US" dirty="0"/>
              <a:t>of </a:t>
            </a:r>
            <a:r>
              <a:rPr lang="en-US" b="1" dirty="0"/>
              <a:t>the respiratory center </a:t>
            </a:r>
            <a:r>
              <a:rPr lang="en-US" dirty="0"/>
              <a:t>lead to the development of irregularities of the rhythm and depth of respiration. </a:t>
            </a:r>
            <a:endParaRPr lang="ru-RU" dirty="0" smtClean="0"/>
          </a:p>
          <a:p>
            <a:pPr marL="0" indent="0">
              <a:buNone/>
            </a:pPr>
            <a:endParaRPr lang="ru-RU" dirty="0"/>
          </a:p>
          <a:p>
            <a:pPr marL="0" indent="0">
              <a:buNone/>
            </a:pPr>
            <a:r>
              <a:rPr lang="en-US" dirty="0" smtClean="0"/>
              <a:t>Subsequently</a:t>
            </a:r>
            <a:r>
              <a:rPr lang="en-US" dirty="0"/>
              <a:t>, Cheyne-Stokes respiration, delirium and coma may develop and can lead to respiratory arrest. </a:t>
            </a:r>
            <a:endParaRPr lang="ru-RU" dirty="0" smtClean="0"/>
          </a:p>
          <a:p>
            <a:pPr marL="0" indent="0">
              <a:buNone/>
            </a:pPr>
            <a:r>
              <a:rPr lang="en-US" dirty="0" smtClean="0"/>
              <a:t>When </a:t>
            </a:r>
            <a:r>
              <a:rPr lang="en-US" dirty="0"/>
              <a:t>the poliovirus invades the vasomotor center, severe circulatory collapse develops.</a:t>
            </a:r>
            <a:endParaRPr lang="ru-RU" dirty="0"/>
          </a:p>
          <a:p>
            <a:endParaRPr lang="ru-RU" dirty="0"/>
          </a:p>
        </p:txBody>
      </p:sp>
      <p:sp>
        <p:nvSpPr>
          <p:cNvPr id="4" name="Заголовок 1"/>
          <p:cNvSpPr>
            <a:spLocks noGrp="1"/>
          </p:cNvSpPr>
          <p:nvPr>
            <p:ph type="title"/>
          </p:nvPr>
        </p:nvSpPr>
        <p:spPr/>
        <p:txBody>
          <a:bodyPr>
            <a:normAutofit/>
          </a:bodyPr>
          <a:lstStyle/>
          <a:p>
            <a:pPr algn="r"/>
            <a:r>
              <a:rPr lang="en-US" sz="3200" b="1" dirty="0"/>
              <a:t>Clinical picture</a:t>
            </a:r>
            <a:r>
              <a:rPr lang="ru-RU" sz="3200" b="1" dirty="0"/>
              <a:t>. </a:t>
            </a:r>
            <a:r>
              <a:rPr lang="en-US" sz="3200" b="1" dirty="0" smtClean="0"/>
              <a:t>Bulbar </a:t>
            </a:r>
            <a:r>
              <a:rPr lang="en-US" sz="3200" b="1" dirty="0"/>
              <a:t>poliomyelitis</a:t>
            </a:r>
            <a:r>
              <a:rPr lang="ru-RU" sz="3200" dirty="0"/>
              <a:t/>
            </a:r>
            <a:br>
              <a:rPr lang="ru-RU" sz="3200" dirty="0"/>
            </a:br>
            <a:endParaRPr lang="ru-RU" sz="3200" dirty="0"/>
          </a:p>
        </p:txBody>
      </p:sp>
    </p:spTree>
    <p:extLst>
      <p:ext uri="{BB962C8B-B14F-4D97-AF65-F5344CB8AC3E}">
        <p14:creationId xmlns:p14="http://schemas.microsoft.com/office/powerpoint/2010/main" val="42608551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en-US" sz="3200" b="1" dirty="0"/>
              <a:t>Clinical picture</a:t>
            </a:r>
            <a:r>
              <a:rPr lang="ru-RU" sz="3200" b="1" dirty="0"/>
              <a:t>. </a:t>
            </a:r>
            <a:r>
              <a:rPr lang="en-US" sz="3200" b="1" dirty="0" smtClean="0"/>
              <a:t>Bulbospinal </a:t>
            </a:r>
            <a:r>
              <a:rPr lang="en-US" sz="3200" b="1" dirty="0"/>
              <a:t>poliomyelitis</a:t>
            </a:r>
            <a:r>
              <a:rPr lang="ru-RU" sz="3200" dirty="0"/>
              <a:t/>
            </a:r>
            <a:br>
              <a:rPr lang="ru-RU" sz="3200" dirty="0"/>
            </a:br>
            <a:endParaRPr lang="ru-RU" sz="3200" dirty="0"/>
          </a:p>
        </p:txBody>
      </p:sp>
      <p:sp>
        <p:nvSpPr>
          <p:cNvPr id="3" name="Объект 2"/>
          <p:cNvSpPr>
            <a:spLocks noGrp="1"/>
          </p:cNvSpPr>
          <p:nvPr>
            <p:ph idx="1"/>
          </p:nvPr>
        </p:nvSpPr>
        <p:spPr>
          <a:xfrm>
            <a:off x="838200" y="1447800"/>
            <a:ext cx="10515600" cy="4729163"/>
          </a:xfrm>
        </p:spPr>
        <p:txBody>
          <a:bodyPr/>
          <a:lstStyle/>
          <a:p>
            <a:pPr marL="0" indent="0">
              <a:buNone/>
            </a:pPr>
            <a:r>
              <a:rPr lang="en-US" dirty="0" smtClean="0"/>
              <a:t>If </a:t>
            </a:r>
            <a:r>
              <a:rPr lang="en-US" dirty="0"/>
              <a:t>polioviruses affect the motor nuclei </a:t>
            </a:r>
            <a:endParaRPr lang="ru-RU" dirty="0" smtClean="0"/>
          </a:p>
          <a:p>
            <a:r>
              <a:rPr lang="en-US" dirty="0" smtClean="0"/>
              <a:t>of </a:t>
            </a:r>
            <a:r>
              <a:rPr lang="en-US" dirty="0"/>
              <a:t>the pons, </a:t>
            </a:r>
            <a:endParaRPr lang="ru-RU" dirty="0" smtClean="0"/>
          </a:p>
          <a:p>
            <a:r>
              <a:rPr lang="en-US" dirty="0" smtClean="0"/>
              <a:t>medulla </a:t>
            </a:r>
            <a:endParaRPr lang="ru-RU" dirty="0" smtClean="0"/>
          </a:p>
          <a:p>
            <a:r>
              <a:rPr lang="en-US" dirty="0" smtClean="0"/>
              <a:t>the </a:t>
            </a:r>
            <a:r>
              <a:rPr lang="en-US" dirty="0"/>
              <a:t>upper part of the cervical spinal cord, </a:t>
            </a:r>
            <a:endParaRPr lang="ru-RU" dirty="0" smtClean="0"/>
          </a:p>
          <a:p>
            <a:pPr marL="0" indent="0">
              <a:buNone/>
            </a:pPr>
            <a:r>
              <a:rPr lang="en-US" dirty="0" smtClean="0"/>
              <a:t>a </a:t>
            </a:r>
            <a:r>
              <a:rPr lang="en-US" dirty="0"/>
              <a:t>combination of bulbar and spinal paralysis occurs with the development of characteristic symptoms.</a:t>
            </a:r>
            <a:endParaRPr lang="ru-RU" dirty="0"/>
          </a:p>
          <a:p>
            <a:endParaRPr lang="ru-RU" dirty="0"/>
          </a:p>
        </p:txBody>
      </p:sp>
    </p:spTree>
    <p:extLst>
      <p:ext uri="{BB962C8B-B14F-4D97-AF65-F5344CB8AC3E}">
        <p14:creationId xmlns:p14="http://schemas.microsoft.com/office/powerpoint/2010/main" val="2601398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49300" y="292100"/>
            <a:ext cx="10604500" cy="6197600"/>
          </a:xfrm>
        </p:spPr>
        <p:txBody>
          <a:bodyPr/>
          <a:lstStyle/>
          <a:p>
            <a:pPr marL="0" indent="0">
              <a:buNone/>
            </a:pPr>
            <a:r>
              <a:rPr lang="en-US" dirty="0" smtClean="0"/>
              <a:t>The disease is </a:t>
            </a:r>
            <a:r>
              <a:rPr lang="en-US" b="1" dirty="0" smtClean="0"/>
              <a:t>frequently asymptomatic</a:t>
            </a:r>
            <a:r>
              <a:rPr lang="en-US" dirty="0" smtClean="0"/>
              <a:t>. </a:t>
            </a:r>
            <a:endParaRPr lang="ru-RU" dirty="0" smtClean="0"/>
          </a:p>
          <a:p>
            <a:pPr marL="0" indent="0">
              <a:buNone/>
            </a:pPr>
            <a:endParaRPr lang="ru-RU" dirty="0" smtClean="0"/>
          </a:p>
          <a:p>
            <a:pPr marL="0" indent="0">
              <a:buNone/>
            </a:pPr>
            <a:r>
              <a:rPr lang="en-US" dirty="0" smtClean="0"/>
              <a:t>Rarely </a:t>
            </a:r>
            <a:r>
              <a:rPr lang="en-US" b="1" dirty="0" smtClean="0"/>
              <a:t>poliomyelitis is characterized </a:t>
            </a:r>
            <a:r>
              <a:rPr lang="en-US" dirty="0" smtClean="0"/>
              <a:t>by affection of</a:t>
            </a:r>
            <a:endParaRPr lang="ru-RU" dirty="0" smtClean="0"/>
          </a:p>
          <a:p>
            <a:r>
              <a:rPr lang="en-US" dirty="0" smtClean="0"/>
              <a:t> nasopharynx and </a:t>
            </a:r>
            <a:endParaRPr lang="ru-RU" dirty="0" smtClean="0"/>
          </a:p>
          <a:p>
            <a:r>
              <a:rPr lang="en-US" dirty="0" smtClean="0"/>
              <a:t>the intestinal tract. </a:t>
            </a:r>
            <a:endParaRPr lang="ru-RU" dirty="0" smtClean="0"/>
          </a:p>
          <a:p>
            <a:pPr marL="0" indent="0">
              <a:buNone/>
            </a:pPr>
            <a:endParaRPr lang="ru-RU" dirty="0" smtClean="0"/>
          </a:p>
          <a:p>
            <a:pPr marL="0" indent="0">
              <a:buNone/>
            </a:pPr>
            <a:r>
              <a:rPr lang="en-US" dirty="0" smtClean="0"/>
              <a:t>Very seldom (in about 1—3% of infections) polioviruses may </a:t>
            </a:r>
            <a:r>
              <a:rPr lang="en-US" b="1" dirty="0" smtClean="0"/>
              <a:t>enter CNS </a:t>
            </a:r>
            <a:r>
              <a:rPr lang="en-US" dirty="0" smtClean="0"/>
              <a:t>with subsequent development </a:t>
            </a:r>
            <a:r>
              <a:rPr lang="en-US" b="1" dirty="0" smtClean="0"/>
              <a:t>of </a:t>
            </a:r>
            <a:r>
              <a:rPr lang="en-US" b="1" dirty="0" err="1" smtClean="0"/>
              <a:t>nonparalytic</a:t>
            </a:r>
            <a:r>
              <a:rPr lang="en-US" b="1" dirty="0" smtClean="0"/>
              <a:t> or paralytic forms </a:t>
            </a:r>
            <a:r>
              <a:rPr lang="en-US" dirty="0" smtClean="0"/>
              <a:t>of the disease. </a:t>
            </a:r>
            <a:endParaRPr lang="ru-RU" dirty="0" smtClean="0"/>
          </a:p>
          <a:p>
            <a:pPr marL="0" indent="0">
              <a:buNone/>
            </a:pPr>
            <a:endParaRPr lang="ru-RU" dirty="0" smtClean="0"/>
          </a:p>
          <a:p>
            <a:pPr marL="0" indent="0">
              <a:buNone/>
            </a:pPr>
            <a:r>
              <a:rPr lang="en-US" dirty="0" smtClean="0"/>
              <a:t>Polioviruses infect </a:t>
            </a:r>
            <a:r>
              <a:rPr lang="en-US" b="1" dirty="0" smtClean="0"/>
              <a:t>most commonly </a:t>
            </a:r>
            <a:r>
              <a:rPr lang="en-US" dirty="0" smtClean="0"/>
              <a:t>younger children, but older children and adults can be infected as well. </a:t>
            </a:r>
            <a:endParaRPr lang="ru-RU" dirty="0"/>
          </a:p>
        </p:txBody>
      </p:sp>
    </p:spTree>
    <p:extLst>
      <p:ext uri="{BB962C8B-B14F-4D97-AF65-F5344CB8AC3E}">
        <p14:creationId xmlns:p14="http://schemas.microsoft.com/office/powerpoint/2010/main" val="2449518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r"/>
            <a:r>
              <a:rPr lang="en-US" sz="3200" b="1" dirty="0"/>
              <a:t>Encephalitis</a:t>
            </a:r>
            <a:r>
              <a:rPr lang="ru-RU" sz="3200" dirty="0"/>
              <a:t/>
            </a:r>
            <a:br>
              <a:rPr lang="ru-RU" sz="3200" dirty="0"/>
            </a:br>
            <a:endParaRPr lang="ru-RU" sz="3200" dirty="0"/>
          </a:p>
        </p:txBody>
      </p:sp>
      <p:sp>
        <p:nvSpPr>
          <p:cNvPr id="3" name="Объект 2"/>
          <p:cNvSpPr>
            <a:spLocks noGrp="1"/>
          </p:cNvSpPr>
          <p:nvPr>
            <p:ph idx="1"/>
          </p:nvPr>
        </p:nvSpPr>
        <p:spPr>
          <a:xfrm>
            <a:off x="838200" y="1308100"/>
            <a:ext cx="10515600" cy="4868863"/>
          </a:xfrm>
        </p:spPr>
        <p:txBody>
          <a:bodyPr/>
          <a:lstStyle/>
          <a:p>
            <a:pPr marL="0" indent="0">
              <a:buNone/>
            </a:pPr>
            <a:r>
              <a:rPr lang="en-US" dirty="0" smtClean="0"/>
              <a:t>The </a:t>
            </a:r>
            <a:r>
              <a:rPr lang="en-US" dirty="0"/>
              <a:t>encephalitic form of poliomyelitis can occur in rare cases. </a:t>
            </a:r>
            <a:endParaRPr lang="ru-RU" dirty="0" smtClean="0"/>
          </a:p>
          <a:p>
            <a:pPr marL="0" indent="0">
              <a:buNone/>
            </a:pPr>
            <a:r>
              <a:rPr lang="en-US" dirty="0" smtClean="0"/>
              <a:t>The </a:t>
            </a:r>
            <a:r>
              <a:rPr lang="en-US" dirty="0"/>
              <a:t>disease is characterized by symptoms of focal lesions of the brain.</a:t>
            </a:r>
            <a:endParaRPr lang="ru-RU" dirty="0"/>
          </a:p>
          <a:p>
            <a:endParaRPr lang="ru-RU" dirty="0"/>
          </a:p>
        </p:txBody>
      </p:sp>
    </p:spTree>
    <p:extLst>
      <p:ext uri="{BB962C8B-B14F-4D97-AF65-F5344CB8AC3E}">
        <p14:creationId xmlns:p14="http://schemas.microsoft.com/office/powerpoint/2010/main" val="2362311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082675"/>
          </a:xfrm>
        </p:spPr>
        <p:txBody>
          <a:bodyPr/>
          <a:lstStyle/>
          <a:p>
            <a:r>
              <a:rPr lang="en-US" sz="3200" b="1" dirty="0"/>
              <a:t>Complications</a:t>
            </a:r>
            <a:r>
              <a:rPr lang="ru-RU" sz="3200" dirty="0"/>
              <a:t/>
            </a:r>
            <a:br>
              <a:rPr lang="ru-RU" sz="3200" dirty="0"/>
            </a:br>
            <a:endParaRPr lang="ru-RU" sz="3200" dirty="0"/>
          </a:p>
        </p:txBody>
      </p:sp>
      <p:sp>
        <p:nvSpPr>
          <p:cNvPr id="3" name="Объект 2"/>
          <p:cNvSpPr>
            <a:spLocks noGrp="1"/>
          </p:cNvSpPr>
          <p:nvPr>
            <p:ph idx="1"/>
          </p:nvPr>
        </p:nvSpPr>
        <p:spPr>
          <a:xfrm>
            <a:off x="838200" y="1092200"/>
            <a:ext cx="10515600" cy="5084763"/>
          </a:xfrm>
        </p:spPr>
        <p:txBody>
          <a:bodyPr>
            <a:normAutofit/>
          </a:bodyPr>
          <a:lstStyle/>
          <a:p>
            <a:pPr marL="0" indent="0">
              <a:buNone/>
            </a:pPr>
            <a:r>
              <a:rPr lang="en-US" dirty="0" smtClean="0"/>
              <a:t>Poliomyelitis </a:t>
            </a:r>
            <a:r>
              <a:rPr lang="en-US" dirty="0"/>
              <a:t>may result in various complications. </a:t>
            </a:r>
            <a:endParaRPr lang="ru-RU" dirty="0" smtClean="0"/>
          </a:p>
          <a:p>
            <a:r>
              <a:rPr lang="en-US" dirty="0" smtClean="0"/>
              <a:t>respiratory </a:t>
            </a:r>
            <a:r>
              <a:rPr lang="en-US" dirty="0"/>
              <a:t>failure develops as a result of intercostal and diaphragm muscle </a:t>
            </a:r>
            <a:r>
              <a:rPr lang="en-US" dirty="0" smtClean="0"/>
              <a:t>paralysis </a:t>
            </a:r>
            <a:endParaRPr lang="ru-RU" dirty="0" smtClean="0"/>
          </a:p>
          <a:p>
            <a:r>
              <a:rPr lang="ru-RU" dirty="0" smtClean="0"/>
              <a:t>р</a:t>
            </a:r>
            <a:r>
              <a:rPr lang="en-US" dirty="0" err="1" smtClean="0"/>
              <a:t>ermanent</a:t>
            </a:r>
            <a:r>
              <a:rPr lang="en-US" dirty="0" smtClean="0"/>
              <a:t> </a:t>
            </a:r>
            <a:r>
              <a:rPr lang="en-US" dirty="0"/>
              <a:t>muscle paralysis and skeletal </a:t>
            </a:r>
            <a:r>
              <a:rPr lang="en-US" dirty="0" smtClean="0"/>
              <a:t>deformities </a:t>
            </a:r>
            <a:endParaRPr lang="ru-RU" dirty="0" smtClean="0"/>
          </a:p>
          <a:p>
            <a:r>
              <a:rPr lang="en-US" dirty="0" smtClean="0"/>
              <a:t>one </a:t>
            </a:r>
            <a:r>
              <a:rPr lang="en-US" dirty="0"/>
              <a:t>leg may be shorter than the </a:t>
            </a:r>
            <a:r>
              <a:rPr lang="en-US" dirty="0" smtClean="0"/>
              <a:t>other</a:t>
            </a:r>
            <a:endParaRPr lang="ru-RU" dirty="0" smtClean="0"/>
          </a:p>
          <a:p>
            <a:r>
              <a:rPr lang="en-US" dirty="0" smtClean="0"/>
              <a:t>the </a:t>
            </a:r>
            <a:r>
              <a:rPr lang="en-US" dirty="0"/>
              <a:t>person leans and deformation of the spine develops</a:t>
            </a:r>
            <a:r>
              <a:rPr lang="en-US" dirty="0" smtClean="0"/>
              <a:t>.</a:t>
            </a:r>
            <a:endParaRPr lang="ru-RU" dirty="0" smtClean="0"/>
          </a:p>
          <a:p>
            <a:r>
              <a:rPr lang="en-US" dirty="0" smtClean="0"/>
              <a:t>the </a:t>
            </a:r>
            <a:r>
              <a:rPr lang="en-US" dirty="0"/>
              <a:t>lack of movement. </a:t>
            </a:r>
            <a:endParaRPr lang="ru-RU" dirty="0" smtClean="0"/>
          </a:p>
          <a:p>
            <a:pPr marL="0" indent="0">
              <a:buNone/>
            </a:pPr>
            <a:r>
              <a:rPr lang="en-US" dirty="0" smtClean="0"/>
              <a:t>Non </a:t>
            </a:r>
            <a:r>
              <a:rPr lang="en-US" dirty="0"/>
              <a:t>paralytic respiratory complications include aspiration pneumonia and pulmonary edema. If the involvement of the bulbar vasomotor center occurs, heart failure may develop. Besides, myocarditis, urinary tract infections are sometimes diagnosed.</a:t>
            </a:r>
            <a:endParaRPr lang="ru-RU" dirty="0"/>
          </a:p>
          <a:p>
            <a:endParaRPr lang="ru-RU" dirty="0"/>
          </a:p>
        </p:txBody>
      </p:sp>
    </p:spTree>
    <p:extLst>
      <p:ext uri="{BB962C8B-B14F-4D97-AF65-F5344CB8AC3E}">
        <p14:creationId xmlns:p14="http://schemas.microsoft.com/office/powerpoint/2010/main" val="1110395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358900"/>
            <a:ext cx="10515600" cy="4818063"/>
          </a:xfrm>
        </p:spPr>
        <p:txBody>
          <a:bodyPr/>
          <a:lstStyle/>
          <a:p>
            <a:pPr marL="0" indent="0">
              <a:buNone/>
            </a:pPr>
            <a:r>
              <a:rPr lang="en-US" dirty="0"/>
              <a:t>Non paralytic respiratory complications include </a:t>
            </a:r>
            <a:endParaRPr lang="ru-RU" dirty="0" smtClean="0"/>
          </a:p>
          <a:p>
            <a:r>
              <a:rPr lang="en-US" dirty="0" smtClean="0"/>
              <a:t>aspiration pneumonia</a:t>
            </a:r>
            <a:endParaRPr lang="ru-RU" dirty="0" smtClean="0"/>
          </a:p>
          <a:p>
            <a:r>
              <a:rPr lang="en-US" dirty="0" smtClean="0"/>
              <a:t>pulmonary </a:t>
            </a:r>
            <a:r>
              <a:rPr lang="en-US" dirty="0"/>
              <a:t>edema. </a:t>
            </a:r>
            <a:endParaRPr lang="ru-RU" dirty="0" smtClean="0"/>
          </a:p>
          <a:p>
            <a:pPr marL="0" indent="0">
              <a:buNone/>
            </a:pPr>
            <a:endParaRPr lang="ru-RU" dirty="0" smtClean="0"/>
          </a:p>
          <a:p>
            <a:pPr marL="0" indent="0">
              <a:buNone/>
            </a:pPr>
            <a:r>
              <a:rPr lang="en-US" dirty="0" smtClean="0"/>
              <a:t>If </a:t>
            </a:r>
            <a:r>
              <a:rPr lang="en-US" dirty="0"/>
              <a:t>the involvement of the bulbar vasomotor center occurs, heart failure may develop. </a:t>
            </a:r>
            <a:endParaRPr lang="ru-RU" dirty="0" smtClean="0"/>
          </a:p>
          <a:p>
            <a:pPr marL="0" indent="0">
              <a:buNone/>
            </a:pPr>
            <a:r>
              <a:rPr lang="en-US" dirty="0" smtClean="0"/>
              <a:t>Besides</a:t>
            </a:r>
            <a:r>
              <a:rPr lang="en-US" dirty="0"/>
              <a:t>, myocarditis, urinary tract infections are sometimes diagnosed.</a:t>
            </a:r>
            <a:endParaRPr lang="ru-RU" dirty="0"/>
          </a:p>
          <a:p>
            <a:endParaRPr lang="ru-RU" dirty="0"/>
          </a:p>
        </p:txBody>
      </p:sp>
      <p:sp>
        <p:nvSpPr>
          <p:cNvPr id="4" name="Заголовок 1"/>
          <p:cNvSpPr>
            <a:spLocks noGrp="1"/>
          </p:cNvSpPr>
          <p:nvPr>
            <p:ph type="title"/>
          </p:nvPr>
        </p:nvSpPr>
        <p:spPr/>
        <p:txBody>
          <a:bodyPr/>
          <a:lstStyle/>
          <a:p>
            <a:r>
              <a:rPr lang="en-US" sz="3200" b="1" dirty="0"/>
              <a:t>Complications</a:t>
            </a:r>
            <a:r>
              <a:rPr lang="ru-RU" sz="3200" dirty="0"/>
              <a:t/>
            </a:r>
            <a:br>
              <a:rPr lang="ru-RU" sz="3200" dirty="0"/>
            </a:br>
            <a:endParaRPr lang="ru-RU" sz="3200" dirty="0"/>
          </a:p>
        </p:txBody>
      </p:sp>
    </p:spTree>
    <p:extLst>
      <p:ext uri="{BB962C8B-B14F-4D97-AF65-F5344CB8AC3E}">
        <p14:creationId xmlns:p14="http://schemas.microsoft.com/office/powerpoint/2010/main" val="27267667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65175"/>
          </a:xfrm>
        </p:spPr>
        <p:txBody>
          <a:bodyPr>
            <a:normAutofit fontScale="90000"/>
          </a:bodyPr>
          <a:lstStyle/>
          <a:p>
            <a:r>
              <a:rPr lang="en-US" sz="3200" b="1" dirty="0"/>
              <a:t>Prognosis</a:t>
            </a:r>
            <a:r>
              <a:rPr lang="ru-RU" sz="3200" dirty="0"/>
              <a:t/>
            </a:r>
            <a:br>
              <a:rPr lang="ru-RU" sz="3200" dirty="0"/>
            </a:br>
            <a:endParaRPr lang="ru-RU" sz="3200" dirty="0"/>
          </a:p>
        </p:txBody>
      </p:sp>
      <p:sp>
        <p:nvSpPr>
          <p:cNvPr id="3" name="Объект 2"/>
          <p:cNvSpPr>
            <a:spLocks noGrp="1"/>
          </p:cNvSpPr>
          <p:nvPr>
            <p:ph idx="1"/>
          </p:nvPr>
        </p:nvSpPr>
        <p:spPr>
          <a:xfrm>
            <a:off x="838200" y="1041400"/>
            <a:ext cx="10515600" cy="5135563"/>
          </a:xfrm>
        </p:spPr>
        <p:txBody>
          <a:bodyPr>
            <a:normAutofit/>
          </a:bodyPr>
          <a:lstStyle/>
          <a:p>
            <a:pPr marL="0" indent="0">
              <a:buNone/>
            </a:pPr>
            <a:r>
              <a:rPr lang="en-US" dirty="0" smtClean="0"/>
              <a:t>The </a:t>
            </a:r>
            <a:r>
              <a:rPr lang="en-US" dirty="0"/>
              <a:t>outcome of the infectious process in poliomyelitis depends on the </a:t>
            </a:r>
            <a:r>
              <a:rPr lang="en-US" b="1" dirty="0"/>
              <a:t>functional condition </a:t>
            </a:r>
            <a:r>
              <a:rPr lang="en-US" dirty="0"/>
              <a:t>of </a:t>
            </a:r>
            <a:r>
              <a:rPr lang="en-US" b="1" dirty="0"/>
              <a:t>the immune </a:t>
            </a:r>
            <a:r>
              <a:rPr lang="en-US" dirty="0"/>
              <a:t>and </a:t>
            </a:r>
            <a:r>
              <a:rPr lang="en-US" b="1" dirty="0"/>
              <a:t>nervous systems </a:t>
            </a:r>
            <a:r>
              <a:rPr lang="en-US" dirty="0"/>
              <a:t>of the organism. </a:t>
            </a:r>
            <a:endParaRPr lang="en-US" dirty="0" smtClean="0"/>
          </a:p>
          <a:p>
            <a:pPr marL="0" indent="0">
              <a:buNone/>
            </a:pPr>
            <a:endParaRPr lang="en-US" dirty="0" smtClean="0"/>
          </a:p>
          <a:p>
            <a:pPr marL="0" indent="0">
              <a:buNone/>
            </a:pPr>
            <a:r>
              <a:rPr lang="en-US" dirty="0" smtClean="0"/>
              <a:t>In </a:t>
            </a:r>
            <a:r>
              <a:rPr lang="en-US" dirty="0"/>
              <a:t>the majority of cases polioviruses are eliminated from the organism due to the development of the immunity and patients recover. </a:t>
            </a:r>
            <a:endParaRPr lang="en-US" dirty="0" smtClean="0"/>
          </a:p>
          <a:p>
            <a:pPr marL="0" indent="0">
              <a:buNone/>
            </a:pPr>
            <a:endParaRPr lang="en-US" dirty="0" smtClean="0"/>
          </a:p>
          <a:p>
            <a:pPr marL="0" indent="0">
              <a:buNone/>
            </a:pPr>
            <a:r>
              <a:rPr lang="en-US" dirty="0" smtClean="0"/>
              <a:t>The </a:t>
            </a:r>
            <a:r>
              <a:rPr lang="en-US" dirty="0"/>
              <a:t>outcome of the disease depends on its clinical form. </a:t>
            </a:r>
            <a:endParaRPr lang="en-US" dirty="0" smtClean="0"/>
          </a:p>
          <a:p>
            <a:pPr marL="0" indent="0">
              <a:buNone/>
            </a:pPr>
            <a:endParaRPr lang="en-US" dirty="0" smtClean="0"/>
          </a:p>
          <a:p>
            <a:pPr marL="0" indent="0">
              <a:buNone/>
            </a:pPr>
            <a:r>
              <a:rPr lang="en-US" dirty="0" smtClean="0"/>
              <a:t>Patients </a:t>
            </a:r>
            <a:r>
              <a:rPr lang="en-US" dirty="0"/>
              <a:t>with abortive form of the disease and simple aseptic meningitis usually recover completely. </a:t>
            </a:r>
            <a:endParaRPr lang="ru-RU" dirty="0"/>
          </a:p>
        </p:txBody>
      </p:sp>
    </p:spTree>
    <p:extLst>
      <p:ext uri="{BB962C8B-B14F-4D97-AF65-F5344CB8AC3E}">
        <p14:creationId xmlns:p14="http://schemas.microsoft.com/office/powerpoint/2010/main" val="39924222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77900"/>
            <a:ext cx="10515600" cy="5588000"/>
          </a:xfrm>
        </p:spPr>
        <p:txBody>
          <a:bodyPr>
            <a:normAutofit/>
          </a:bodyPr>
          <a:lstStyle/>
          <a:p>
            <a:pPr marL="0" indent="0">
              <a:buNone/>
            </a:pPr>
            <a:r>
              <a:rPr lang="en-US" dirty="0" smtClean="0"/>
              <a:t>About </a:t>
            </a:r>
            <a:r>
              <a:rPr lang="en-US" dirty="0"/>
              <a:t>50 percent of patients with spinal poliomyelitis </a:t>
            </a:r>
            <a:r>
              <a:rPr lang="en-US" b="1" dirty="0"/>
              <a:t>recover fully</a:t>
            </a:r>
            <a:r>
              <a:rPr lang="en-US" dirty="0"/>
              <a:t>. Some patients have only </a:t>
            </a:r>
            <a:r>
              <a:rPr lang="en-US" b="1" dirty="0"/>
              <a:t>temporary paralysis </a:t>
            </a:r>
            <a:r>
              <a:rPr lang="en-US" dirty="0"/>
              <a:t>and recover with a </a:t>
            </a:r>
            <a:r>
              <a:rPr lang="en-US" b="1" dirty="0"/>
              <a:t>mild disability</a:t>
            </a:r>
            <a:r>
              <a:rPr lang="en-US" dirty="0"/>
              <a:t>. </a:t>
            </a:r>
            <a:endParaRPr lang="en-US" dirty="0" smtClean="0"/>
          </a:p>
          <a:p>
            <a:pPr marL="0" indent="0">
              <a:buNone/>
            </a:pPr>
            <a:r>
              <a:rPr lang="en-US" dirty="0" smtClean="0"/>
              <a:t>The </a:t>
            </a:r>
            <a:r>
              <a:rPr lang="en-US" dirty="0"/>
              <a:t>return of muscle function may occur in several months, but complete improvements may last one to two years following the onset of the disease. </a:t>
            </a:r>
            <a:endParaRPr lang="en-US" dirty="0" smtClean="0"/>
          </a:p>
          <a:p>
            <a:pPr marL="0" indent="0">
              <a:buNone/>
            </a:pPr>
            <a:r>
              <a:rPr lang="en-US" dirty="0" smtClean="0"/>
              <a:t>When </a:t>
            </a:r>
            <a:r>
              <a:rPr lang="en-US" dirty="0"/>
              <a:t>affected </a:t>
            </a:r>
            <a:r>
              <a:rPr lang="en-US" b="1" dirty="0"/>
              <a:t>nerve cells </a:t>
            </a:r>
            <a:r>
              <a:rPr lang="en-US" dirty="0"/>
              <a:t>are completely </a:t>
            </a:r>
            <a:r>
              <a:rPr lang="en-US" b="1" dirty="0"/>
              <a:t>destroyed</a:t>
            </a:r>
            <a:r>
              <a:rPr lang="en-US" dirty="0"/>
              <a:t> paralyses becomes </a:t>
            </a:r>
            <a:r>
              <a:rPr lang="en-US" b="1" dirty="0"/>
              <a:t>permanent with severe disability</a:t>
            </a:r>
            <a:r>
              <a:rPr lang="en-US" dirty="0"/>
              <a:t>. </a:t>
            </a:r>
            <a:endParaRPr lang="en-US" dirty="0" smtClean="0"/>
          </a:p>
          <a:p>
            <a:pPr marL="0" indent="0">
              <a:buNone/>
            </a:pPr>
            <a:r>
              <a:rPr lang="en-US" dirty="0" smtClean="0"/>
              <a:t>Patients </a:t>
            </a:r>
            <a:r>
              <a:rPr lang="en-US" dirty="0"/>
              <a:t>with severe forms of paralytic poliomyelitis </a:t>
            </a:r>
            <a:r>
              <a:rPr lang="en-US" b="1" dirty="0"/>
              <a:t>may die due to the paralysis of muscles used for breathing </a:t>
            </a:r>
            <a:r>
              <a:rPr lang="en-US" dirty="0"/>
              <a:t>if the respiratory support is not provided.</a:t>
            </a:r>
            <a:endParaRPr lang="ru-RU" dirty="0"/>
          </a:p>
          <a:p>
            <a:endParaRPr lang="ru-RU" dirty="0"/>
          </a:p>
          <a:p>
            <a:endParaRPr lang="ru-RU" dirty="0"/>
          </a:p>
        </p:txBody>
      </p:sp>
      <p:sp>
        <p:nvSpPr>
          <p:cNvPr id="4" name="Заголовок 1"/>
          <p:cNvSpPr>
            <a:spLocks noGrp="1"/>
          </p:cNvSpPr>
          <p:nvPr>
            <p:ph type="title"/>
          </p:nvPr>
        </p:nvSpPr>
        <p:spPr>
          <a:xfrm>
            <a:off x="838200" y="365125"/>
            <a:ext cx="10515600" cy="854075"/>
          </a:xfrm>
        </p:spPr>
        <p:txBody>
          <a:bodyPr>
            <a:normAutofit fontScale="90000"/>
          </a:bodyPr>
          <a:lstStyle/>
          <a:p>
            <a:r>
              <a:rPr lang="en-US" sz="3200" b="1" dirty="0"/>
              <a:t>Prognosis</a:t>
            </a:r>
            <a:r>
              <a:rPr lang="ru-RU" sz="3200" dirty="0"/>
              <a:t/>
            </a:r>
            <a:br>
              <a:rPr lang="ru-RU" sz="3200" dirty="0"/>
            </a:br>
            <a:endParaRPr lang="ru-RU" sz="3200" dirty="0"/>
          </a:p>
        </p:txBody>
      </p:sp>
    </p:spTree>
    <p:extLst>
      <p:ext uri="{BB962C8B-B14F-4D97-AF65-F5344CB8AC3E}">
        <p14:creationId xmlns:p14="http://schemas.microsoft.com/office/powerpoint/2010/main" val="22260309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03275"/>
          </a:xfrm>
        </p:spPr>
        <p:txBody>
          <a:bodyPr>
            <a:normAutofit fontScale="90000"/>
          </a:bodyPr>
          <a:lstStyle/>
          <a:p>
            <a:r>
              <a:rPr lang="en-US" sz="3200" b="1" dirty="0"/>
              <a:t>Diagnosis</a:t>
            </a:r>
            <a:r>
              <a:rPr lang="ru-RU" sz="3200" dirty="0"/>
              <a:t/>
            </a:r>
            <a:br>
              <a:rPr lang="ru-RU" sz="3200" dirty="0"/>
            </a:br>
            <a:endParaRPr lang="ru-RU" sz="3200" dirty="0"/>
          </a:p>
        </p:txBody>
      </p:sp>
      <p:sp>
        <p:nvSpPr>
          <p:cNvPr id="3" name="Объект 2"/>
          <p:cNvSpPr>
            <a:spLocks noGrp="1"/>
          </p:cNvSpPr>
          <p:nvPr>
            <p:ph idx="1"/>
          </p:nvPr>
        </p:nvSpPr>
        <p:spPr>
          <a:xfrm>
            <a:off x="838200" y="927100"/>
            <a:ext cx="10515600" cy="5448300"/>
          </a:xfrm>
        </p:spPr>
        <p:txBody>
          <a:bodyPr>
            <a:normAutofit/>
          </a:bodyPr>
          <a:lstStyle/>
          <a:p>
            <a:pPr marL="0" indent="0">
              <a:buNone/>
            </a:pPr>
            <a:r>
              <a:rPr lang="en-US" dirty="0" smtClean="0"/>
              <a:t>Recognition </a:t>
            </a:r>
            <a:r>
              <a:rPr lang="en-US" dirty="0"/>
              <a:t>of an </a:t>
            </a:r>
            <a:r>
              <a:rPr lang="en-US" b="1" dirty="0" smtClean="0"/>
              <a:t>asymptomatic</a:t>
            </a:r>
            <a:r>
              <a:rPr lang="en-US" dirty="0" smtClean="0"/>
              <a:t> </a:t>
            </a:r>
            <a:r>
              <a:rPr lang="en-US" dirty="0"/>
              <a:t>case of the </a:t>
            </a:r>
            <a:r>
              <a:rPr lang="en-US" dirty="0" smtClean="0"/>
              <a:t>disease </a:t>
            </a:r>
            <a:r>
              <a:rPr lang="en-US" dirty="0"/>
              <a:t>is made only on the basis of </a:t>
            </a:r>
            <a:r>
              <a:rPr lang="en-US" b="1" dirty="0"/>
              <a:t>the laboratory investigations</a:t>
            </a:r>
            <a:r>
              <a:rPr lang="en-US" dirty="0"/>
              <a:t>. </a:t>
            </a:r>
            <a:endParaRPr lang="en-US" dirty="0" smtClean="0"/>
          </a:p>
          <a:p>
            <a:pPr marL="0" indent="0">
              <a:buNone/>
            </a:pPr>
            <a:r>
              <a:rPr lang="en-US" b="1" dirty="0" smtClean="0"/>
              <a:t>In </a:t>
            </a:r>
            <a:r>
              <a:rPr lang="en-US" b="1" dirty="0"/>
              <a:t>epidemics clinical </a:t>
            </a:r>
            <a:r>
              <a:rPr lang="en-US" dirty="0"/>
              <a:t>diagnosis of the disease in the presence of typical manifestations of the paralytic form is easy. </a:t>
            </a:r>
            <a:endParaRPr lang="en-US" dirty="0" smtClean="0"/>
          </a:p>
          <a:p>
            <a:pPr marL="0" indent="0">
              <a:buNone/>
            </a:pPr>
            <a:r>
              <a:rPr lang="en-US" dirty="0" smtClean="0"/>
              <a:t>The </a:t>
            </a:r>
            <a:r>
              <a:rPr lang="en-US" dirty="0"/>
              <a:t>diagnosis of </a:t>
            </a:r>
            <a:r>
              <a:rPr lang="en-US" b="1" dirty="0"/>
              <a:t>paralytic forms </a:t>
            </a:r>
            <a:r>
              <a:rPr lang="en-US" dirty="0"/>
              <a:t>of the disease may be suspected on the basis </a:t>
            </a:r>
            <a:r>
              <a:rPr lang="en-US" b="1" dirty="0"/>
              <a:t>of the clinical picture </a:t>
            </a:r>
            <a:r>
              <a:rPr lang="en-US" dirty="0"/>
              <a:t>(fever, rapid development of </a:t>
            </a:r>
            <a:r>
              <a:rPr lang="en-US" dirty="0" err="1"/>
              <a:t>asymetric</a:t>
            </a:r>
            <a:r>
              <a:rPr lang="en-US" dirty="0"/>
              <a:t> flaccid paralyses in one or more limbs without sensory loss and decreased or absent tendon reflexes in the affected limbs, preponderant affection of the proximal parts of the extremities) and </a:t>
            </a:r>
            <a:r>
              <a:rPr lang="en-US" b="1" dirty="0"/>
              <a:t>epidemiological data</a:t>
            </a:r>
            <a:r>
              <a:rPr lang="en-US" dirty="0"/>
              <a:t>. </a:t>
            </a:r>
            <a:endParaRPr lang="en-US" dirty="0" smtClean="0"/>
          </a:p>
          <a:p>
            <a:pPr marL="0" indent="0">
              <a:buNone/>
            </a:pPr>
            <a:r>
              <a:rPr lang="en-US" dirty="0" smtClean="0"/>
              <a:t>But </a:t>
            </a:r>
            <a:r>
              <a:rPr lang="en-US" dirty="0"/>
              <a:t>now, when poliomyelitis is a very rare disease, laboratory diagnosis has become of particular value.</a:t>
            </a:r>
            <a:endParaRPr lang="ru-RU" dirty="0"/>
          </a:p>
          <a:p>
            <a:endParaRPr lang="ru-RU" dirty="0"/>
          </a:p>
        </p:txBody>
      </p:sp>
    </p:spTree>
    <p:extLst>
      <p:ext uri="{BB962C8B-B14F-4D97-AF65-F5344CB8AC3E}">
        <p14:creationId xmlns:p14="http://schemas.microsoft.com/office/powerpoint/2010/main" val="11536158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76300"/>
            <a:ext cx="10515600" cy="5689600"/>
          </a:xfrm>
        </p:spPr>
        <p:txBody>
          <a:bodyPr>
            <a:normAutofit/>
          </a:bodyPr>
          <a:lstStyle/>
          <a:p>
            <a:pPr marL="0" indent="0">
              <a:buNone/>
            </a:pPr>
            <a:r>
              <a:rPr lang="ru-RU" dirty="0" smtClean="0"/>
              <a:t>Р</a:t>
            </a:r>
            <a:r>
              <a:rPr lang="en-US" dirty="0" err="1" smtClean="0"/>
              <a:t>oliomyelitis</a:t>
            </a:r>
            <a:r>
              <a:rPr lang="en-US" dirty="0" smtClean="0"/>
              <a:t> </a:t>
            </a:r>
            <a:r>
              <a:rPr lang="en-US" b="1" dirty="0"/>
              <a:t>must be confirmed by the results of the laboratory investigations</a:t>
            </a:r>
            <a:r>
              <a:rPr lang="en-US" dirty="0"/>
              <a:t> even in cases when the disease has typical clinical manifestations. </a:t>
            </a:r>
            <a:endParaRPr lang="ru-RU" dirty="0" smtClean="0"/>
          </a:p>
          <a:p>
            <a:pPr marL="0" indent="0">
              <a:buNone/>
            </a:pPr>
            <a:endParaRPr lang="en-US" dirty="0" smtClean="0"/>
          </a:p>
          <a:p>
            <a:pPr marL="0" indent="0">
              <a:buNone/>
            </a:pPr>
            <a:r>
              <a:rPr lang="en-US" dirty="0" smtClean="0"/>
              <a:t>A </a:t>
            </a:r>
            <a:r>
              <a:rPr lang="en-US" dirty="0"/>
              <a:t>laboratory diagnosis is usually made on the basis of </a:t>
            </a:r>
            <a:r>
              <a:rPr lang="en-US" b="1" dirty="0"/>
              <a:t>the isolation of the poliovirus </a:t>
            </a:r>
            <a:r>
              <a:rPr lang="en-US" dirty="0"/>
              <a:t>from patient's </a:t>
            </a:r>
            <a:endParaRPr lang="ru-RU" dirty="0" smtClean="0"/>
          </a:p>
          <a:p>
            <a:r>
              <a:rPr lang="en-US" dirty="0" smtClean="0"/>
              <a:t>nasopharyngeal </a:t>
            </a:r>
            <a:r>
              <a:rPr lang="en-US" dirty="0"/>
              <a:t>washings, </a:t>
            </a:r>
            <a:endParaRPr lang="ru-RU" dirty="0" smtClean="0"/>
          </a:p>
          <a:p>
            <a:r>
              <a:rPr lang="en-US" dirty="0" smtClean="0"/>
              <a:t>feces</a:t>
            </a:r>
            <a:r>
              <a:rPr lang="en-US" dirty="0"/>
              <a:t>, </a:t>
            </a:r>
            <a:endParaRPr lang="ru-RU" dirty="0" smtClean="0"/>
          </a:p>
          <a:p>
            <a:r>
              <a:rPr lang="en-US" dirty="0" smtClean="0"/>
              <a:t>blood</a:t>
            </a:r>
            <a:r>
              <a:rPr lang="ru-RU" dirty="0" smtClean="0"/>
              <a:t>,</a:t>
            </a:r>
            <a:r>
              <a:rPr lang="en-US" dirty="0" smtClean="0"/>
              <a:t> </a:t>
            </a:r>
            <a:endParaRPr lang="ru-RU" dirty="0" smtClean="0"/>
          </a:p>
          <a:p>
            <a:r>
              <a:rPr lang="en-US" dirty="0" smtClean="0"/>
              <a:t>cerebrospinal </a:t>
            </a:r>
            <a:r>
              <a:rPr lang="en-US" dirty="0"/>
              <a:t>fluid. </a:t>
            </a:r>
            <a:endParaRPr lang="en-US" dirty="0" smtClean="0"/>
          </a:p>
          <a:p>
            <a:pPr marL="0" indent="0">
              <a:buNone/>
            </a:pPr>
            <a:r>
              <a:rPr lang="en-US" dirty="0"/>
              <a:t>The rise in specific antibodies to poliovirus in the blood of infected patients can confirm the diagnosis (ELISA) as well.</a:t>
            </a:r>
            <a:endParaRPr lang="ru-RU" dirty="0"/>
          </a:p>
        </p:txBody>
      </p:sp>
      <p:sp>
        <p:nvSpPr>
          <p:cNvPr id="4" name="Заголовок 1"/>
          <p:cNvSpPr>
            <a:spLocks noGrp="1"/>
          </p:cNvSpPr>
          <p:nvPr>
            <p:ph type="title"/>
          </p:nvPr>
        </p:nvSpPr>
        <p:spPr>
          <a:xfrm>
            <a:off x="838200" y="365125"/>
            <a:ext cx="10515600" cy="714375"/>
          </a:xfrm>
        </p:spPr>
        <p:txBody>
          <a:bodyPr>
            <a:normAutofit fontScale="90000"/>
          </a:bodyPr>
          <a:lstStyle/>
          <a:p>
            <a:r>
              <a:rPr lang="en-US" sz="3200" b="1" dirty="0"/>
              <a:t>Diagnosis</a:t>
            </a:r>
            <a:r>
              <a:rPr lang="ru-RU" sz="3200" dirty="0"/>
              <a:t/>
            </a:r>
            <a:br>
              <a:rPr lang="ru-RU" sz="3200" dirty="0"/>
            </a:br>
            <a:endParaRPr lang="ru-RU" sz="3200" dirty="0"/>
          </a:p>
        </p:txBody>
      </p:sp>
    </p:spTree>
    <p:extLst>
      <p:ext uri="{BB962C8B-B14F-4D97-AF65-F5344CB8AC3E}">
        <p14:creationId xmlns:p14="http://schemas.microsoft.com/office/powerpoint/2010/main" val="329177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66800"/>
            <a:ext cx="10515600" cy="5473700"/>
          </a:xfrm>
        </p:spPr>
        <p:txBody>
          <a:bodyPr/>
          <a:lstStyle/>
          <a:p>
            <a:pPr marL="0" indent="0">
              <a:buNone/>
            </a:pPr>
            <a:r>
              <a:rPr lang="en-US" dirty="0" smtClean="0"/>
              <a:t>After </a:t>
            </a:r>
            <a:r>
              <a:rPr lang="en-US" dirty="0"/>
              <a:t>the isolation of poliovirus it is very important to </a:t>
            </a:r>
            <a:r>
              <a:rPr lang="en-US" b="1" dirty="0"/>
              <a:t>determine whether it is a "wild type" or a "vaccine type". </a:t>
            </a:r>
            <a:endParaRPr lang="en-US" b="1" dirty="0" smtClean="0"/>
          </a:p>
          <a:p>
            <a:pPr marL="0" indent="0">
              <a:buNone/>
            </a:pPr>
            <a:r>
              <a:rPr lang="en-US" dirty="0" smtClean="0"/>
              <a:t>It </a:t>
            </a:r>
            <a:r>
              <a:rPr lang="en-US" dirty="0"/>
              <a:t>may be performed using </a:t>
            </a:r>
            <a:r>
              <a:rPr lang="en-US" b="1" dirty="0"/>
              <a:t>PCR</a:t>
            </a:r>
            <a:r>
              <a:rPr lang="en-US" dirty="0"/>
              <a:t>. </a:t>
            </a:r>
            <a:endParaRPr lang="en-US" dirty="0" smtClean="0"/>
          </a:p>
          <a:p>
            <a:pPr marL="0" indent="0">
              <a:buNone/>
            </a:pPr>
            <a:r>
              <a:rPr lang="en-US" b="1" dirty="0" smtClean="0"/>
              <a:t>CSF</a:t>
            </a:r>
            <a:r>
              <a:rPr lang="en-US" dirty="0"/>
              <a:t>, obtained by a lumbar puncture in patients with meningeal poliomyelitis reveals increased number of white blood cells (lymphocytes). </a:t>
            </a:r>
            <a:endParaRPr lang="en-US" dirty="0" smtClean="0"/>
          </a:p>
          <a:p>
            <a:pPr marL="0" indent="0">
              <a:buNone/>
            </a:pPr>
            <a:r>
              <a:rPr lang="en-US" dirty="0" smtClean="0"/>
              <a:t>CSF </a:t>
            </a:r>
            <a:r>
              <a:rPr lang="en-US" dirty="0"/>
              <a:t>protein level usually increases. </a:t>
            </a:r>
            <a:endParaRPr lang="en-US" dirty="0" smtClean="0"/>
          </a:p>
          <a:p>
            <a:pPr marL="0" indent="0">
              <a:buNone/>
            </a:pPr>
            <a:r>
              <a:rPr lang="en-US" dirty="0" smtClean="0"/>
              <a:t>But </a:t>
            </a:r>
            <a:r>
              <a:rPr lang="en-US" dirty="0"/>
              <a:t>these tests are not distinguishable from other viral aseptic meningitis. </a:t>
            </a:r>
            <a:endParaRPr lang="en-US" dirty="0" smtClean="0"/>
          </a:p>
          <a:p>
            <a:pPr marL="0" indent="0">
              <a:buNone/>
            </a:pPr>
            <a:r>
              <a:rPr lang="en-US" dirty="0" smtClean="0"/>
              <a:t>The </a:t>
            </a:r>
            <a:r>
              <a:rPr lang="en-US" b="1" dirty="0"/>
              <a:t>white blood cell </a:t>
            </a:r>
            <a:r>
              <a:rPr lang="en-US" dirty="0"/>
              <a:t>count may be normal or </a:t>
            </a:r>
            <a:r>
              <a:rPr lang="en-US" b="1" dirty="0"/>
              <a:t>elevated</a:t>
            </a:r>
            <a:r>
              <a:rPr lang="en-US" dirty="0"/>
              <a:t>.</a:t>
            </a:r>
            <a:endParaRPr lang="ru-RU" dirty="0"/>
          </a:p>
          <a:p>
            <a:endParaRPr lang="ru-RU" dirty="0"/>
          </a:p>
        </p:txBody>
      </p:sp>
      <p:sp>
        <p:nvSpPr>
          <p:cNvPr id="4" name="Заголовок 1"/>
          <p:cNvSpPr>
            <a:spLocks noGrp="1"/>
          </p:cNvSpPr>
          <p:nvPr>
            <p:ph type="title"/>
          </p:nvPr>
        </p:nvSpPr>
        <p:spPr>
          <a:xfrm>
            <a:off x="838200" y="365125"/>
            <a:ext cx="10515600" cy="904875"/>
          </a:xfrm>
        </p:spPr>
        <p:txBody>
          <a:bodyPr>
            <a:normAutofit fontScale="90000"/>
          </a:bodyPr>
          <a:lstStyle/>
          <a:p>
            <a:r>
              <a:rPr lang="en-US" sz="3200" b="1" dirty="0"/>
              <a:t>Diagnosis</a:t>
            </a:r>
            <a:r>
              <a:rPr lang="ru-RU" sz="3200" dirty="0"/>
              <a:t/>
            </a:r>
            <a:br>
              <a:rPr lang="ru-RU" sz="3200" dirty="0"/>
            </a:br>
            <a:endParaRPr lang="ru-RU" sz="3200" dirty="0"/>
          </a:p>
        </p:txBody>
      </p:sp>
    </p:spTree>
    <p:extLst>
      <p:ext uri="{BB962C8B-B14F-4D97-AF65-F5344CB8AC3E}">
        <p14:creationId xmlns:p14="http://schemas.microsoft.com/office/powerpoint/2010/main" val="6140389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04875"/>
          </a:xfrm>
        </p:spPr>
        <p:txBody>
          <a:bodyPr>
            <a:normAutofit fontScale="90000"/>
          </a:bodyPr>
          <a:lstStyle/>
          <a:p>
            <a:r>
              <a:rPr lang="en-US" sz="3200" b="1" dirty="0"/>
              <a:t>Differential diagnosis</a:t>
            </a:r>
            <a:r>
              <a:rPr lang="ru-RU" sz="3200" dirty="0"/>
              <a:t/>
            </a:r>
            <a:br>
              <a:rPr lang="ru-RU" sz="3200" dirty="0"/>
            </a:br>
            <a:endParaRPr lang="ru-RU" sz="3200" dirty="0"/>
          </a:p>
        </p:txBody>
      </p:sp>
      <p:sp>
        <p:nvSpPr>
          <p:cNvPr id="3" name="Объект 2"/>
          <p:cNvSpPr>
            <a:spLocks noGrp="1"/>
          </p:cNvSpPr>
          <p:nvPr>
            <p:ph idx="1"/>
          </p:nvPr>
        </p:nvSpPr>
        <p:spPr>
          <a:xfrm>
            <a:off x="838200" y="1270000"/>
            <a:ext cx="10515600" cy="4906963"/>
          </a:xfrm>
        </p:spPr>
        <p:txBody>
          <a:bodyPr/>
          <a:lstStyle/>
          <a:p>
            <a:pPr marL="0" indent="0">
              <a:buNone/>
            </a:pPr>
            <a:r>
              <a:rPr lang="en-US" b="1" dirty="0"/>
              <a:t>Meningeal poliomyelitis </a:t>
            </a:r>
            <a:r>
              <a:rPr lang="en-US" dirty="0"/>
              <a:t>can easily be confused with various forms of</a:t>
            </a:r>
            <a:endParaRPr lang="en-US" dirty="0" smtClean="0"/>
          </a:p>
          <a:p>
            <a:r>
              <a:rPr lang="en-US" dirty="0" smtClean="0"/>
              <a:t>meningitis</a:t>
            </a:r>
            <a:r>
              <a:rPr lang="en-US" dirty="0"/>
              <a:t>, </a:t>
            </a:r>
            <a:endParaRPr lang="en-US" dirty="0" smtClean="0"/>
          </a:p>
          <a:p>
            <a:r>
              <a:rPr lang="en-US" dirty="0" err="1" smtClean="0"/>
              <a:t>parotitis</a:t>
            </a:r>
            <a:r>
              <a:rPr lang="en-US" dirty="0" smtClean="0"/>
              <a:t> </a:t>
            </a:r>
            <a:r>
              <a:rPr lang="en-US" dirty="0"/>
              <a:t>virus, </a:t>
            </a:r>
            <a:endParaRPr lang="en-US" dirty="0" smtClean="0"/>
          </a:p>
          <a:p>
            <a:r>
              <a:rPr lang="en-US" dirty="0" smtClean="0"/>
              <a:t>Coxsackie </a:t>
            </a:r>
            <a:r>
              <a:rPr lang="en-US" dirty="0"/>
              <a:t>and ECHO viruses and some others. </a:t>
            </a:r>
            <a:endParaRPr lang="en-US" dirty="0" smtClean="0"/>
          </a:p>
          <a:p>
            <a:pPr marL="0" indent="0">
              <a:buNone/>
            </a:pPr>
            <a:endParaRPr lang="en-US" dirty="0"/>
          </a:p>
          <a:p>
            <a:pPr marL="0" indent="0">
              <a:buNone/>
            </a:pPr>
            <a:r>
              <a:rPr lang="en-US" b="1" dirty="0" smtClean="0"/>
              <a:t>Paralytic </a:t>
            </a:r>
            <a:r>
              <a:rPr lang="en-US" b="1" dirty="0"/>
              <a:t>forms </a:t>
            </a:r>
            <a:r>
              <a:rPr lang="en-US" dirty="0"/>
              <a:t>of the disease sometimes are necessary to differentiate from </a:t>
            </a:r>
            <a:endParaRPr lang="en-US" dirty="0" smtClean="0"/>
          </a:p>
          <a:p>
            <a:r>
              <a:rPr lang="en-US" dirty="0" smtClean="0"/>
              <a:t>tick-borne </a:t>
            </a:r>
            <a:r>
              <a:rPr lang="en-US" dirty="0"/>
              <a:t>encephalitis and </a:t>
            </a:r>
            <a:endParaRPr lang="en-US" dirty="0" smtClean="0"/>
          </a:p>
          <a:p>
            <a:r>
              <a:rPr lang="en-US" dirty="0" smtClean="0"/>
              <a:t>neuropathies </a:t>
            </a:r>
            <a:r>
              <a:rPr lang="en-US" dirty="0"/>
              <a:t>in diphtheria and botulism.</a:t>
            </a:r>
            <a:endParaRPr lang="ru-RU" dirty="0"/>
          </a:p>
          <a:p>
            <a:endParaRPr lang="ru-RU" dirty="0"/>
          </a:p>
        </p:txBody>
      </p:sp>
    </p:spTree>
    <p:extLst>
      <p:ext uri="{BB962C8B-B14F-4D97-AF65-F5344CB8AC3E}">
        <p14:creationId xmlns:p14="http://schemas.microsoft.com/office/powerpoint/2010/main" val="41438076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90575"/>
          </a:xfrm>
        </p:spPr>
        <p:txBody>
          <a:bodyPr>
            <a:normAutofit fontScale="90000"/>
          </a:bodyPr>
          <a:lstStyle/>
          <a:p>
            <a:r>
              <a:rPr lang="en-US" sz="3200" b="1" dirty="0"/>
              <a:t>Treatment</a:t>
            </a:r>
            <a:r>
              <a:rPr lang="ru-RU" sz="3200" dirty="0"/>
              <a:t/>
            </a:r>
            <a:br>
              <a:rPr lang="ru-RU" sz="3200" dirty="0"/>
            </a:br>
            <a:endParaRPr lang="ru-RU" sz="3200" dirty="0"/>
          </a:p>
        </p:txBody>
      </p:sp>
      <p:sp>
        <p:nvSpPr>
          <p:cNvPr id="3" name="Объект 2"/>
          <p:cNvSpPr>
            <a:spLocks noGrp="1"/>
          </p:cNvSpPr>
          <p:nvPr>
            <p:ph idx="1"/>
          </p:nvPr>
        </p:nvSpPr>
        <p:spPr>
          <a:xfrm>
            <a:off x="635000" y="990600"/>
            <a:ext cx="10515600" cy="5160963"/>
          </a:xfrm>
        </p:spPr>
        <p:txBody>
          <a:bodyPr>
            <a:normAutofit/>
          </a:bodyPr>
          <a:lstStyle/>
          <a:p>
            <a:pPr marL="0" indent="0">
              <a:buNone/>
            </a:pPr>
            <a:r>
              <a:rPr lang="en-US" dirty="0" smtClean="0"/>
              <a:t>All </a:t>
            </a:r>
            <a:r>
              <a:rPr lang="en-US" dirty="0"/>
              <a:t>patients with poliomyelitis must be </a:t>
            </a:r>
            <a:r>
              <a:rPr lang="en-US" b="1" dirty="0"/>
              <a:t>hospitalized</a:t>
            </a:r>
            <a:r>
              <a:rPr lang="en-US" dirty="0"/>
              <a:t> in isolated wards. </a:t>
            </a:r>
            <a:endParaRPr lang="en-US" dirty="0" smtClean="0"/>
          </a:p>
          <a:p>
            <a:pPr marL="0" indent="0">
              <a:buNone/>
            </a:pPr>
            <a:endParaRPr lang="en-US" dirty="0" smtClean="0"/>
          </a:p>
          <a:p>
            <a:pPr marL="0" indent="0">
              <a:buNone/>
            </a:pPr>
            <a:r>
              <a:rPr lang="en-US" dirty="0" smtClean="0"/>
              <a:t>There </a:t>
            </a:r>
            <a:r>
              <a:rPr lang="en-US" dirty="0"/>
              <a:t>is </a:t>
            </a:r>
            <a:r>
              <a:rPr lang="en-US" b="1" dirty="0"/>
              <a:t>no antiviral specific effective treatment </a:t>
            </a:r>
            <a:r>
              <a:rPr lang="en-US" dirty="0"/>
              <a:t>for poliomyelitis. </a:t>
            </a:r>
            <a:endParaRPr lang="en-US" dirty="0" smtClean="0"/>
          </a:p>
          <a:p>
            <a:pPr marL="0" indent="0">
              <a:buNone/>
            </a:pPr>
            <a:endParaRPr lang="en-US" dirty="0" smtClean="0"/>
          </a:p>
          <a:p>
            <a:pPr marL="0" indent="0">
              <a:buNone/>
            </a:pPr>
            <a:r>
              <a:rPr lang="en-US" dirty="0" smtClean="0"/>
              <a:t>Therefore</a:t>
            </a:r>
            <a:r>
              <a:rPr lang="en-US" dirty="0"/>
              <a:t>, the treatment of poliomyelitis is usually </a:t>
            </a:r>
            <a:r>
              <a:rPr lang="en-US" b="1" dirty="0"/>
              <a:t>supportive and symptomatic</a:t>
            </a:r>
            <a:r>
              <a:rPr lang="en-US" dirty="0"/>
              <a:t>. </a:t>
            </a:r>
            <a:endParaRPr lang="en-US" dirty="0" smtClean="0"/>
          </a:p>
          <a:p>
            <a:pPr marL="0" indent="0">
              <a:buNone/>
            </a:pPr>
            <a:endParaRPr lang="en-US" dirty="0" smtClean="0"/>
          </a:p>
          <a:p>
            <a:pPr marL="0" indent="0">
              <a:buNone/>
            </a:pPr>
            <a:r>
              <a:rPr lang="en-US" dirty="0" smtClean="0"/>
              <a:t>During </a:t>
            </a:r>
            <a:r>
              <a:rPr lang="en-US" dirty="0"/>
              <a:t>active infection physical and mental rest in bed is strictly recommended. </a:t>
            </a:r>
            <a:endParaRPr lang="en-US" dirty="0" smtClean="0"/>
          </a:p>
          <a:p>
            <a:pPr marL="0" indent="0">
              <a:buNone/>
            </a:pPr>
            <a:r>
              <a:rPr lang="en-US" dirty="0" smtClean="0"/>
              <a:t>If </a:t>
            </a:r>
            <a:r>
              <a:rPr lang="en-US" dirty="0"/>
              <a:t>constipation develops, a diet rich in fiber is usually administered. </a:t>
            </a:r>
            <a:endParaRPr lang="en-US" dirty="0" smtClean="0"/>
          </a:p>
          <a:p>
            <a:endParaRPr lang="ru-RU" dirty="0"/>
          </a:p>
        </p:txBody>
      </p:sp>
    </p:spTree>
    <p:extLst>
      <p:ext uri="{BB962C8B-B14F-4D97-AF65-F5344CB8AC3E}">
        <p14:creationId xmlns:p14="http://schemas.microsoft.com/office/powerpoint/2010/main" val="7666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95300"/>
            <a:ext cx="10515600" cy="5681663"/>
          </a:xfrm>
        </p:spPr>
        <p:txBody>
          <a:bodyPr/>
          <a:lstStyle/>
          <a:p>
            <a:pPr marL="0" indent="0">
              <a:buNone/>
            </a:pPr>
            <a:r>
              <a:rPr lang="en-US" dirty="0" smtClean="0"/>
              <a:t>Due to the </a:t>
            </a:r>
            <a:r>
              <a:rPr lang="en-US" b="1" dirty="0" smtClean="0"/>
              <a:t>immunization</a:t>
            </a:r>
            <a:r>
              <a:rPr lang="en-US" dirty="0" smtClean="0"/>
              <a:t> poliomyelitis </a:t>
            </a:r>
            <a:r>
              <a:rPr lang="en-US" b="1" dirty="0" smtClean="0"/>
              <a:t>was eliminated </a:t>
            </a:r>
            <a:r>
              <a:rPr lang="en-US" dirty="0" smtClean="0"/>
              <a:t>in many countries of the World. </a:t>
            </a:r>
            <a:endParaRPr lang="ru-RU" dirty="0" smtClean="0"/>
          </a:p>
          <a:p>
            <a:pPr marL="0" indent="0">
              <a:buNone/>
            </a:pPr>
            <a:endParaRPr lang="ru-RU" dirty="0"/>
          </a:p>
          <a:p>
            <a:pPr marL="0" indent="0">
              <a:buNone/>
            </a:pPr>
            <a:r>
              <a:rPr lang="en-US" dirty="0" smtClean="0"/>
              <a:t>WHO aimed at the complete eradication of the disease by the end of 2004. </a:t>
            </a:r>
            <a:endParaRPr lang="ru-RU" dirty="0" smtClean="0"/>
          </a:p>
          <a:p>
            <a:pPr marL="0" indent="0">
              <a:buNone/>
            </a:pPr>
            <a:endParaRPr lang="ru-RU" dirty="0"/>
          </a:p>
          <a:p>
            <a:pPr marL="0" indent="0">
              <a:buNone/>
            </a:pPr>
            <a:r>
              <a:rPr lang="en-US" dirty="0" smtClean="0"/>
              <a:t>But still poliomyelitis is registered in some countries.</a:t>
            </a:r>
            <a:endParaRPr lang="ru-RU" dirty="0" smtClean="0"/>
          </a:p>
          <a:p>
            <a:endParaRPr lang="ru-RU" dirty="0"/>
          </a:p>
        </p:txBody>
      </p:sp>
    </p:spTree>
    <p:extLst>
      <p:ext uri="{BB962C8B-B14F-4D97-AF65-F5344CB8AC3E}">
        <p14:creationId xmlns:p14="http://schemas.microsoft.com/office/powerpoint/2010/main" val="26023302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17600"/>
            <a:ext cx="10515600" cy="5499100"/>
          </a:xfrm>
        </p:spPr>
        <p:txBody>
          <a:bodyPr>
            <a:normAutofit/>
          </a:bodyPr>
          <a:lstStyle/>
          <a:p>
            <a:pPr marL="0" indent="0">
              <a:buNone/>
            </a:pPr>
            <a:r>
              <a:rPr lang="en-US" b="1" dirty="0"/>
              <a:t>Antibiotics</a:t>
            </a:r>
            <a:r>
              <a:rPr lang="en-US" dirty="0"/>
              <a:t> are used only to prevent secondary </a:t>
            </a:r>
            <a:r>
              <a:rPr lang="en-US" b="1" dirty="0"/>
              <a:t>infectious complications </a:t>
            </a:r>
            <a:endParaRPr lang="en-US" b="1" dirty="0" smtClean="0"/>
          </a:p>
          <a:p>
            <a:r>
              <a:rPr lang="en-US" dirty="0" smtClean="0"/>
              <a:t>pneumonia</a:t>
            </a:r>
            <a:r>
              <a:rPr lang="en-US" dirty="0"/>
              <a:t>, </a:t>
            </a:r>
            <a:endParaRPr lang="en-US" dirty="0" smtClean="0"/>
          </a:p>
          <a:p>
            <a:r>
              <a:rPr lang="en-US" dirty="0" smtClean="0"/>
              <a:t>inflammatory </a:t>
            </a:r>
            <a:r>
              <a:rPr lang="en-US" dirty="0"/>
              <a:t>processes in the urinary tract and </a:t>
            </a:r>
            <a:r>
              <a:rPr lang="en-US" dirty="0" smtClean="0"/>
              <a:t>others. </a:t>
            </a:r>
          </a:p>
          <a:p>
            <a:pPr marL="0" indent="0">
              <a:buNone/>
            </a:pPr>
            <a:endParaRPr lang="en-US" dirty="0" smtClean="0"/>
          </a:p>
          <a:p>
            <a:pPr marL="0" indent="0">
              <a:buNone/>
            </a:pPr>
            <a:r>
              <a:rPr lang="en-US" dirty="0" smtClean="0"/>
              <a:t>In cases of </a:t>
            </a:r>
            <a:r>
              <a:rPr lang="en-US" b="1" dirty="0" smtClean="0"/>
              <a:t>paralytic disease </a:t>
            </a:r>
          </a:p>
          <a:p>
            <a:r>
              <a:rPr lang="en-US" dirty="0" smtClean="0"/>
              <a:t>physical therapy, </a:t>
            </a:r>
          </a:p>
          <a:p>
            <a:r>
              <a:rPr lang="en-US" dirty="0" smtClean="0"/>
              <a:t>active and passive moderate motion exercises, </a:t>
            </a:r>
          </a:p>
          <a:p>
            <a:r>
              <a:rPr lang="en-US" dirty="0" smtClean="0"/>
              <a:t>massage, </a:t>
            </a:r>
          </a:p>
          <a:p>
            <a:r>
              <a:rPr lang="en-US" dirty="0" smtClean="0"/>
              <a:t>corrective shoes during recovery are often administered. </a:t>
            </a:r>
          </a:p>
          <a:p>
            <a:pPr marL="0" indent="0">
              <a:buNone/>
            </a:pPr>
            <a:r>
              <a:rPr lang="en-US" dirty="0" smtClean="0"/>
              <a:t>In some cases orthopedic surgery is needed.</a:t>
            </a:r>
            <a:endParaRPr lang="ru-RU" dirty="0" smtClean="0"/>
          </a:p>
          <a:p>
            <a:endParaRPr lang="ru-RU" dirty="0"/>
          </a:p>
        </p:txBody>
      </p:sp>
      <p:sp>
        <p:nvSpPr>
          <p:cNvPr id="4" name="Заголовок 1"/>
          <p:cNvSpPr>
            <a:spLocks noGrp="1"/>
          </p:cNvSpPr>
          <p:nvPr>
            <p:ph type="title"/>
          </p:nvPr>
        </p:nvSpPr>
        <p:spPr>
          <a:xfrm>
            <a:off x="838200" y="365125"/>
            <a:ext cx="10515600" cy="968375"/>
          </a:xfrm>
        </p:spPr>
        <p:txBody>
          <a:bodyPr>
            <a:normAutofit fontScale="90000"/>
          </a:bodyPr>
          <a:lstStyle/>
          <a:p>
            <a:r>
              <a:rPr lang="en-US" sz="3200" b="1" dirty="0"/>
              <a:t>Treatment</a:t>
            </a:r>
            <a:r>
              <a:rPr lang="ru-RU" sz="3200" dirty="0"/>
              <a:t/>
            </a:r>
            <a:br>
              <a:rPr lang="ru-RU" sz="3200" dirty="0"/>
            </a:br>
            <a:endParaRPr lang="ru-RU" sz="3200" dirty="0"/>
          </a:p>
        </p:txBody>
      </p:sp>
    </p:spTree>
    <p:extLst>
      <p:ext uri="{BB962C8B-B14F-4D97-AF65-F5344CB8AC3E}">
        <p14:creationId xmlns:p14="http://schemas.microsoft.com/office/powerpoint/2010/main" val="38613415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900" y="339725"/>
            <a:ext cx="10515600" cy="866775"/>
          </a:xfrm>
        </p:spPr>
        <p:txBody>
          <a:bodyPr>
            <a:normAutofit fontScale="90000"/>
          </a:bodyPr>
          <a:lstStyle/>
          <a:p>
            <a:r>
              <a:rPr lang="en-US" sz="3200" b="1" dirty="0"/>
              <a:t>Anti-epidemic measures in the poliomyelitis epidemic focus</a:t>
            </a:r>
            <a:r>
              <a:rPr lang="ru-RU" sz="3200" dirty="0"/>
              <a:t/>
            </a:r>
            <a:br>
              <a:rPr lang="ru-RU" sz="3200" dirty="0"/>
            </a:b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505486670"/>
              </p:ext>
            </p:extLst>
          </p:nvPr>
        </p:nvGraphicFramePr>
        <p:xfrm>
          <a:off x="1117600" y="1333500"/>
          <a:ext cx="10426700" cy="5299593"/>
        </p:xfrm>
        <a:graphic>
          <a:graphicData uri="http://schemas.openxmlformats.org/drawingml/2006/table">
            <a:tbl>
              <a:tblPr firstRow="1" firstCol="1" bandRow="1"/>
              <a:tblGrid>
                <a:gridCol w="3530600"/>
                <a:gridCol w="6896100"/>
              </a:tblGrid>
              <a:tr h="202878">
                <a:tc>
                  <a:txBody>
                    <a:bodyPr/>
                    <a:lstStyle/>
                    <a:p>
                      <a:pPr algn="ctr">
                        <a:lnSpc>
                          <a:spcPct val="115000"/>
                        </a:lnSpc>
                        <a:spcAft>
                          <a:spcPts val="0"/>
                        </a:spcAft>
                      </a:pPr>
                      <a:r>
                        <a:rPr lang="en-US" sz="2400" b="1" dirty="0">
                          <a:effectLst/>
                          <a:latin typeface="+mn-lt"/>
                          <a:ea typeface="Calibri" panose="020F0502020204030204" pitchFamily="34" charset="0"/>
                          <a:cs typeface="Times New Roman" panose="02020603050405020304" pitchFamily="18" charset="0"/>
                        </a:rPr>
                        <a:t>Measure</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400" b="1" dirty="0">
                          <a:effectLst/>
                          <a:latin typeface="+mn-lt"/>
                          <a:ea typeface="Calibri" panose="020F0502020204030204" pitchFamily="34" charset="0"/>
                          <a:cs typeface="Times New Roman" panose="02020603050405020304" pitchFamily="18" charset="0"/>
                        </a:rPr>
                        <a:t>Content</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2878">
                <a:tc gridSpan="2">
                  <a:txBody>
                    <a:bodyPr/>
                    <a:lstStyle/>
                    <a:p>
                      <a:pPr algn="ctr">
                        <a:lnSpc>
                          <a:spcPct val="115000"/>
                        </a:lnSpc>
                        <a:spcAft>
                          <a:spcPts val="0"/>
                        </a:spcAft>
                      </a:pPr>
                      <a:r>
                        <a:rPr lang="en-US" sz="2400" b="1">
                          <a:effectLst/>
                          <a:latin typeface="+mn-lt"/>
                          <a:ea typeface="Calibri" panose="020F0502020204030204" pitchFamily="34" charset="0"/>
                          <a:cs typeface="Times New Roman" panose="02020603050405020304" pitchFamily="18" charset="0"/>
                        </a:rPr>
                        <a:t>Measures directed to the source of infection</a:t>
                      </a:r>
                      <a:endParaRPr lang="ru-RU" sz="240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4458345">
                <a:tc>
                  <a:txBody>
                    <a:bodyPr/>
                    <a:lstStyle/>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Revealing a Source of infection</a:t>
                      </a:r>
                      <a:endParaRPr lang="ru-RU" sz="240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Of great importance are </a:t>
                      </a:r>
                      <a:r>
                        <a:rPr lang="en-US" sz="2400" b="1" dirty="0">
                          <a:effectLst/>
                          <a:latin typeface="+mn-lt"/>
                          <a:ea typeface="Calibri" panose="020F0502020204030204" pitchFamily="34" charset="0"/>
                          <a:cs typeface="Times New Roman" panose="02020603050405020304" pitchFamily="18" charset="0"/>
                        </a:rPr>
                        <a:t>children with acute flaccid paralysis</a:t>
                      </a:r>
                      <a:r>
                        <a:rPr lang="en-US" sz="2400" dirty="0">
                          <a:effectLst/>
                          <a:latin typeface="+mn-lt"/>
                          <a:ea typeface="Calibri" panose="020F0502020204030204" pitchFamily="34" charset="0"/>
                          <a:cs typeface="Times New Roman" panose="02020603050405020304" pitchFamily="18" charset="0"/>
                        </a:rPr>
                        <a:t> listed below:</a:t>
                      </a:r>
                      <a:endParaRPr lang="ru-RU" sz="2400" dirty="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without   information   on   vaccinations against polio;    </a:t>
                      </a:r>
                      <a:endParaRPr lang="ru-RU" sz="2400" dirty="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with less than 3 vaccinations against polio;</a:t>
                      </a:r>
                      <a:endParaRPr lang="ru-RU" sz="2400" dirty="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those who arrived from endemic countries (territories);</a:t>
                      </a:r>
                      <a:endParaRPr lang="ru-RU" sz="2400" dirty="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from families of the refugees, displaced persons, migrant groups of population;</a:t>
                      </a:r>
                      <a:endParaRPr lang="ru-RU" sz="2400" dirty="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those who contacted the above listed </a:t>
                      </a:r>
                      <a:r>
                        <a:rPr lang="en-US" sz="2400" dirty="0" smtClean="0">
                          <a:effectLst/>
                          <a:latin typeface="+mn-lt"/>
                          <a:ea typeface="Calibri" panose="020F0502020204030204" pitchFamily="34" charset="0"/>
                          <a:cs typeface="Times New Roman" panose="02020603050405020304" pitchFamily="18" charset="0"/>
                        </a:rPr>
                        <a:t>persons</a:t>
                      </a:r>
                      <a:r>
                        <a:rPr lang="en-US" sz="2400" dirty="0">
                          <a:effectLst/>
                          <a:latin typeface="+mn-lt"/>
                          <a:ea typeface="Calibri" panose="020F0502020204030204" pitchFamily="34" charset="0"/>
                          <a:cs typeface="Times New Roman" panose="02020603050405020304" pitchFamily="18" charset="0"/>
                        </a:rPr>
                        <a:t>.</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899808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900" y="339725"/>
            <a:ext cx="10515600" cy="866775"/>
          </a:xfrm>
        </p:spPr>
        <p:txBody>
          <a:bodyPr>
            <a:normAutofit fontScale="90000"/>
          </a:bodyPr>
          <a:lstStyle/>
          <a:p>
            <a:r>
              <a:rPr lang="en-US" sz="3200" b="1" dirty="0"/>
              <a:t>Anti-epidemic measures in the poliomyelitis epidemic focus</a:t>
            </a:r>
            <a:r>
              <a:rPr lang="ru-RU" sz="3200" dirty="0"/>
              <a:t/>
            </a:r>
            <a:br>
              <a:rPr lang="ru-RU" sz="3200" dirty="0"/>
            </a:b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918924564"/>
              </p:ext>
            </p:extLst>
          </p:nvPr>
        </p:nvGraphicFramePr>
        <p:xfrm>
          <a:off x="838200" y="1003300"/>
          <a:ext cx="10287000" cy="5671312"/>
        </p:xfrm>
        <a:graphic>
          <a:graphicData uri="http://schemas.openxmlformats.org/drawingml/2006/table">
            <a:tbl>
              <a:tblPr firstRow="1" firstCol="1" bandRow="1"/>
              <a:tblGrid>
                <a:gridCol w="1507908"/>
                <a:gridCol w="8779092"/>
              </a:tblGrid>
              <a:tr h="5671312">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Diagnostics</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2 specimens of stool (24—48 hours apart) should be submitted to the </a:t>
                      </a:r>
                      <a:r>
                        <a:rPr lang="en-US" sz="2400" dirty="0" err="1">
                          <a:effectLst/>
                          <a:latin typeface="+mn-lt"/>
                          <a:ea typeface="Calibri" panose="020F0502020204030204" pitchFamily="34" charset="0"/>
                          <a:cs typeface="Times New Roman" panose="02020603050405020304" pitchFamily="18" charset="0"/>
                        </a:rPr>
                        <a:t>virological</a:t>
                      </a:r>
                      <a:r>
                        <a:rPr lang="en-US" sz="2400" dirty="0">
                          <a:effectLst/>
                          <a:latin typeface="+mn-lt"/>
                          <a:ea typeface="Calibri" panose="020F0502020204030204" pitchFamily="34" charset="0"/>
                          <a:cs typeface="Times New Roman" panose="02020603050405020304" pitchFamily="18" charset="0"/>
                        </a:rPr>
                        <a:t> laboratory. Serologic testing is also conducted. The 1st serum specimen is collected at the admission, the subsequent one - in 3 weeks. The cases of paralytic polio are classified into probable and confirmed. </a:t>
                      </a:r>
                      <a:endParaRPr lang="ru-RU" sz="2400" dirty="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Probable: Acute flaccid paralysis of 1 or more limbs with decreased or absent tendon reflexes in the affected limbs, without other apparent cause, and without loss of sensory or cognitive ability.</a:t>
                      </a:r>
                      <a:endParaRPr lang="ru-RU" sz="2400" dirty="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Confirmed: Acute flaccid paralysis of 1 or more limbs with decreased or absent tendon reflexes in the affected limbs, without other apparent cause. and without loss of sensory or cognitive ability; and in which the patient has a neurologic deficit 60 days after the on-set of initial symptoms, or has unknown follow-up status, or died.                        </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571206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900" y="339725"/>
            <a:ext cx="10515600" cy="866775"/>
          </a:xfrm>
        </p:spPr>
        <p:txBody>
          <a:bodyPr>
            <a:normAutofit fontScale="90000"/>
          </a:bodyPr>
          <a:lstStyle/>
          <a:p>
            <a:r>
              <a:rPr lang="en-US" sz="3200" b="1" dirty="0"/>
              <a:t>Anti-epidemic measures in the poliomyelitis epidemic focus</a:t>
            </a:r>
            <a:r>
              <a:rPr lang="ru-RU" sz="3200" dirty="0"/>
              <a:t/>
            </a:r>
            <a:br>
              <a:rPr lang="ru-RU" sz="3200" dirty="0"/>
            </a:b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125491969"/>
              </p:ext>
            </p:extLst>
          </p:nvPr>
        </p:nvGraphicFramePr>
        <p:xfrm>
          <a:off x="635000" y="965200"/>
          <a:ext cx="10909300" cy="5892800"/>
        </p:xfrm>
        <a:graphic>
          <a:graphicData uri="http://schemas.openxmlformats.org/drawingml/2006/table">
            <a:tbl>
              <a:tblPr firstRow="1" firstCol="1" bandRow="1"/>
              <a:tblGrid>
                <a:gridCol w="3913711"/>
                <a:gridCol w="6995589"/>
              </a:tblGrid>
              <a:tr h="1262743">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Registration and notification</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     Information about a case of poliomyelitis/ acute placid paralysis is transferred by physician or infirmary to the special health department.</a:t>
                      </a:r>
                      <a:endParaRPr lang="ru-RU" sz="240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30057">
                <a:tc>
                  <a:txBody>
                    <a:bodyPr/>
                    <a:lstStyle/>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Isolation</a:t>
                      </a:r>
                      <a:endParaRPr lang="ru-RU" sz="240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Hospitalization of the patients contracted polio/acute flaccid paralysis is obligatory. The following data should be collected in the course of case investigation: demographic </a:t>
                      </a:r>
                      <a:r>
                        <a:rPr lang="en-US" sz="2400" dirty="0" smtClean="0">
                          <a:effectLst/>
                          <a:latin typeface="+mn-lt"/>
                          <a:ea typeface="Calibri" panose="020F0502020204030204" pitchFamily="34" charset="0"/>
                          <a:cs typeface="Times New Roman" panose="02020603050405020304" pitchFamily="18" charset="0"/>
                        </a:rPr>
                        <a:t>information </a:t>
                      </a:r>
                      <a:r>
                        <a:rPr lang="en-US" sz="2400" dirty="0">
                          <a:effectLst/>
                          <a:latin typeface="+mn-lt"/>
                          <a:ea typeface="Calibri" panose="020F0502020204030204" pitchFamily="34" charset="0"/>
                          <a:cs typeface="Times New Roman" panose="02020603050405020304" pitchFamily="18" charset="0"/>
                        </a:rPr>
                        <a:t>(name, address </a:t>
                      </a:r>
                      <a:r>
                        <a:rPr lang="en-US" sz="2400" dirty="0" err="1">
                          <a:effectLst/>
                          <a:latin typeface="+mn-lt"/>
                          <a:ea typeface="Calibri" panose="020F0502020204030204" pitchFamily="34" charset="0"/>
                          <a:cs typeface="Times New Roman" panose="02020603050405020304" pitchFamily="18" charset="0"/>
                        </a:rPr>
                        <a:t>etc</a:t>
                      </a:r>
                      <a:r>
                        <a:rPr lang="en-US" sz="2400" dirty="0">
                          <a:effectLst/>
                          <a:latin typeface="+mn-lt"/>
                          <a:ea typeface="Calibri" panose="020F0502020204030204" pitchFamily="34" charset="0"/>
                          <a:cs typeface="Times New Roman" panose="02020603050405020304" pitchFamily="18" charset="0"/>
                        </a:rPr>
                        <a:t>), clinical (date of onset of disease, primary symptoms, date of paralysis, treatment conducted) information on vaccination, and epidemiological data (recent travel to the endemic areas, contact with persons recently returned from the endemic areas, contact with recent OPV recipient).</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348708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900" y="339725"/>
            <a:ext cx="10515600" cy="866775"/>
          </a:xfrm>
        </p:spPr>
        <p:txBody>
          <a:bodyPr>
            <a:normAutofit fontScale="90000"/>
          </a:bodyPr>
          <a:lstStyle/>
          <a:p>
            <a:r>
              <a:rPr lang="en-US" sz="3200" b="1" dirty="0"/>
              <a:t>Anti-epidemic measures in the poliomyelitis epidemic focus</a:t>
            </a:r>
            <a:r>
              <a:rPr lang="ru-RU" sz="3200" dirty="0"/>
              <a:t/>
            </a:r>
            <a:br>
              <a:rPr lang="ru-RU" sz="3200" dirty="0"/>
            </a:b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108111557"/>
              </p:ext>
            </p:extLst>
          </p:nvPr>
        </p:nvGraphicFramePr>
        <p:xfrm>
          <a:off x="723900" y="1206500"/>
          <a:ext cx="10515600" cy="5288985"/>
        </p:xfrm>
        <a:graphic>
          <a:graphicData uri="http://schemas.openxmlformats.org/drawingml/2006/table">
            <a:tbl>
              <a:tblPr firstRow="1" firstCol="1" bandRow="1"/>
              <a:tblGrid>
                <a:gridCol w="4622800"/>
                <a:gridCol w="5892800"/>
              </a:tblGrid>
              <a:tr h="1563079">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Treatment</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     Patients are treated according to the examination and treatment standards for infectious and parasitic diseases till complete clinical recovery.</a:t>
                      </a:r>
                      <a:endParaRPr lang="ru-RU" sz="240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2304">
                <a:tc>
                  <a:txBody>
                    <a:bodyPr/>
                    <a:lstStyle/>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Discharging from hospital</a:t>
                      </a:r>
                      <a:endParaRPr lang="ru-RU" sz="240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     A person can be discharged after clinical recovery and if there are no changes in cerebrospinal fluid.</a:t>
                      </a:r>
                      <a:endParaRPr lang="ru-RU" sz="240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4617">
                <a:tc>
                  <a:txBody>
                    <a:bodyPr/>
                    <a:lstStyle/>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Admission to educational settings or work</a:t>
                      </a:r>
                      <a:endParaRPr lang="ru-RU" sz="240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After clinical recovery but not early than 40 days from the onset of disease. Persons who suffered mild forms and have a good health status can be admitted in 21 days from the</a:t>
                      </a:r>
                      <a:endParaRPr lang="ru-RU" sz="2400" dirty="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onset of the disease.</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003337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900" y="339725"/>
            <a:ext cx="10515600" cy="866775"/>
          </a:xfrm>
        </p:spPr>
        <p:txBody>
          <a:bodyPr>
            <a:normAutofit fontScale="90000"/>
          </a:bodyPr>
          <a:lstStyle/>
          <a:p>
            <a:r>
              <a:rPr lang="en-US" sz="3200" b="1" dirty="0"/>
              <a:t>Anti-epidemic measures in the poliomyelitis epidemic focus</a:t>
            </a:r>
            <a:r>
              <a:rPr lang="ru-RU" sz="3200" dirty="0"/>
              <a:t/>
            </a:r>
            <a:br>
              <a:rPr lang="ru-RU" sz="3200" dirty="0"/>
            </a:b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733631628"/>
              </p:ext>
            </p:extLst>
          </p:nvPr>
        </p:nvGraphicFramePr>
        <p:xfrm>
          <a:off x="368300" y="927101"/>
          <a:ext cx="11341100" cy="5793377"/>
        </p:xfrm>
        <a:graphic>
          <a:graphicData uri="http://schemas.openxmlformats.org/drawingml/2006/table">
            <a:tbl>
              <a:tblPr firstRow="1" firstCol="1" bandRow="1"/>
              <a:tblGrid>
                <a:gridCol w="3205094"/>
                <a:gridCol w="8136006"/>
              </a:tblGrid>
              <a:tr h="410028">
                <a:tc gridSpan="2">
                  <a:txBody>
                    <a:bodyPr/>
                    <a:lstStyle/>
                    <a:p>
                      <a:pPr algn="ctr">
                        <a:lnSpc>
                          <a:spcPct val="115000"/>
                        </a:lnSpc>
                        <a:spcAft>
                          <a:spcPts val="0"/>
                        </a:spcAft>
                      </a:pPr>
                      <a:r>
                        <a:rPr lang="en-US" sz="2400" b="1" dirty="0">
                          <a:effectLst/>
                          <a:latin typeface="+mn-lt"/>
                          <a:ea typeface="Calibri" panose="020F0502020204030204" pitchFamily="34" charset="0"/>
                          <a:cs typeface="Times New Roman" panose="02020603050405020304" pitchFamily="18" charset="0"/>
                        </a:rPr>
                        <a:t>Measures directed to the source of infection</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230085">
                <a:tc>
                  <a:txBody>
                    <a:bodyPr/>
                    <a:lstStyle/>
                    <a:p>
                      <a:pPr>
                        <a:lnSpc>
                          <a:spcPct val="115000"/>
                        </a:lnSpc>
                        <a:spcAft>
                          <a:spcPts val="0"/>
                        </a:spcAft>
                      </a:pPr>
                      <a:r>
                        <a:rPr lang="en-US" sz="2400" dirty="0" smtClean="0">
                          <a:effectLst/>
                          <a:latin typeface="+mn-lt"/>
                          <a:ea typeface="Calibri" panose="020F0502020204030204" pitchFamily="34" charset="0"/>
                          <a:cs typeface="Times New Roman" panose="02020603050405020304" pitchFamily="18" charset="0"/>
                        </a:rPr>
                        <a:t>Follow</a:t>
                      </a:r>
                      <a:r>
                        <a:rPr lang="en-US" sz="2400" baseline="0" dirty="0" smtClean="0">
                          <a:effectLst/>
                          <a:latin typeface="+mn-lt"/>
                          <a:ea typeface="Calibri" panose="020F0502020204030204" pitchFamily="34" charset="0"/>
                          <a:cs typeface="Times New Roman" panose="02020603050405020304" pitchFamily="18" charset="0"/>
                        </a:rPr>
                        <a:t> </a:t>
                      </a:r>
                      <a:r>
                        <a:rPr lang="en-US" sz="2400" dirty="0" smtClean="0">
                          <a:effectLst/>
                          <a:latin typeface="+mn-lt"/>
                          <a:ea typeface="Calibri" panose="020F0502020204030204" pitchFamily="34" charset="0"/>
                          <a:cs typeface="Times New Roman" panose="02020603050405020304" pitchFamily="18" charset="0"/>
                        </a:rPr>
                        <a:t>up </a:t>
                      </a:r>
                      <a:r>
                        <a:rPr lang="en-US" sz="2400" dirty="0">
                          <a:effectLst/>
                          <a:latin typeface="+mn-lt"/>
                          <a:ea typeface="Calibri" panose="020F0502020204030204" pitchFamily="34" charset="0"/>
                          <a:cs typeface="Times New Roman" panose="02020603050405020304" pitchFamily="18" charset="0"/>
                        </a:rPr>
                        <a:t>(clinical </a:t>
                      </a:r>
                      <a:r>
                        <a:rPr lang="en-US" sz="2400" dirty="0" smtClean="0">
                          <a:effectLst/>
                          <a:latin typeface="+mn-lt"/>
                          <a:ea typeface="Calibri" panose="020F0502020204030204" pitchFamily="34" charset="0"/>
                          <a:cs typeface="Times New Roman" panose="02020603050405020304" pitchFamily="18" charset="0"/>
                        </a:rPr>
                        <a:t>supervision </a:t>
                      </a:r>
                      <a:r>
                        <a:rPr lang="en-US" sz="2400" dirty="0">
                          <a:effectLst/>
                          <a:latin typeface="+mn-lt"/>
                          <a:ea typeface="Calibri" panose="020F0502020204030204" pitchFamily="34" charset="0"/>
                          <a:cs typeface="Times New Roman" panose="02020603050405020304" pitchFamily="18" charset="0"/>
                        </a:rPr>
                        <a:t>after recovery)</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Paralytic and meningeal forms require supervision not less than 1 year.</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028">
                <a:tc gridSpan="2">
                  <a:txBody>
                    <a:bodyPr/>
                    <a:lstStyle/>
                    <a:p>
                      <a:pPr algn="ctr">
                        <a:lnSpc>
                          <a:spcPct val="115000"/>
                        </a:lnSpc>
                        <a:spcAft>
                          <a:spcPts val="0"/>
                        </a:spcAft>
                      </a:pPr>
                      <a:r>
                        <a:rPr lang="en-US" sz="2400" b="1">
                          <a:effectLst/>
                          <a:latin typeface="+mn-lt"/>
                          <a:ea typeface="Calibri" panose="020F0502020204030204" pitchFamily="34" charset="0"/>
                          <a:cs typeface="Times New Roman" panose="02020603050405020304" pitchFamily="18" charset="0"/>
                        </a:rPr>
                        <a:t>Measures interrupting the mechanisms of transmission</a:t>
                      </a:r>
                      <a:endParaRPr lang="ru-RU" sz="240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690257">
                <a:tc>
                  <a:txBody>
                    <a:bodyPr/>
                    <a:lstStyle/>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Current disinfection</a:t>
                      </a:r>
                      <a:endParaRPr lang="ru-RU" sz="240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It should be conducted in the following situations:</a:t>
                      </a:r>
                      <a:endParaRPr lang="ru-RU" sz="2400" dirty="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before hospitalization of a patient;</a:t>
                      </a:r>
                      <a:endParaRPr lang="ru-RU" sz="2400" dirty="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during all the period of the patient's household isolation;</a:t>
                      </a:r>
                      <a:endParaRPr lang="ru-RU" sz="2400" dirty="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in the affected group of people </a:t>
                      </a:r>
                      <a:r>
                        <a:rPr lang="en-US" sz="2400" dirty="0" smtClean="0">
                          <a:effectLst/>
                          <a:latin typeface="+mn-lt"/>
                          <a:ea typeface="Calibri" panose="020F0502020204030204" pitchFamily="34" charset="0"/>
                          <a:cs typeface="Times New Roman" panose="02020603050405020304" pitchFamily="18" charset="0"/>
                        </a:rPr>
                        <a:t>for </a:t>
                      </a:r>
                      <a:r>
                        <a:rPr lang="en-US" sz="2400" dirty="0">
                          <a:effectLst/>
                          <a:latin typeface="+mn-lt"/>
                          <a:ea typeface="Calibri" panose="020F0502020204030204" pitchFamily="34" charset="0"/>
                          <a:cs typeface="Times New Roman" panose="02020603050405020304" pitchFamily="18" charset="0"/>
                        </a:rPr>
                        <a:t>35 days from the moment of isolation of the last patient. The rooms where a patient stayed (or is staying) should be properly aired. Wet cleaning is performed in them. All surfaces in the room, dishes, linen, toys, and toiletries of the patient should be disinfected.</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536230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900" y="339725"/>
            <a:ext cx="10515600" cy="866775"/>
          </a:xfrm>
        </p:spPr>
        <p:txBody>
          <a:bodyPr>
            <a:normAutofit fontScale="90000"/>
          </a:bodyPr>
          <a:lstStyle/>
          <a:p>
            <a:r>
              <a:rPr lang="en-US" sz="3200" b="1" dirty="0"/>
              <a:t>Anti-epidemic measures in the poliomyelitis epidemic focus</a:t>
            </a:r>
            <a:r>
              <a:rPr lang="ru-RU" sz="3200" dirty="0"/>
              <a:t/>
            </a:r>
            <a:br>
              <a:rPr lang="ru-RU" sz="3200" dirty="0"/>
            </a:b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450089653"/>
              </p:ext>
            </p:extLst>
          </p:nvPr>
        </p:nvGraphicFramePr>
        <p:xfrm>
          <a:off x="723900" y="1054100"/>
          <a:ext cx="10769600" cy="5016500"/>
        </p:xfrm>
        <a:graphic>
          <a:graphicData uri="http://schemas.openxmlformats.org/drawingml/2006/table">
            <a:tbl>
              <a:tblPr firstRow="1" firstCol="1" bandRow="1"/>
              <a:tblGrid>
                <a:gridCol w="3923211"/>
                <a:gridCol w="6846389"/>
              </a:tblGrid>
              <a:tr h="1672167">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Final disinfection</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     It is conducted after hospitalization of a patient. The disinfection service is responsible for it.</a:t>
                      </a:r>
                      <a:endParaRPr lang="ru-RU" sz="240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6083">
                <a:tc gridSpan="2">
                  <a:txBody>
                    <a:bodyPr/>
                    <a:lstStyle/>
                    <a:p>
                      <a:pPr algn="ctr">
                        <a:lnSpc>
                          <a:spcPct val="115000"/>
                        </a:lnSpc>
                        <a:spcAft>
                          <a:spcPts val="0"/>
                        </a:spcAft>
                      </a:pPr>
                      <a:r>
                        <a:rPr lang="en-US" sz="2400" b="1" dirty="0">
                          <a:effectLst/>
                          <a:latin typeface="+mn-lt"/>
                          <a:ea typeface="Calibri" panose="020F0502020204030204" pitchFamily="34" charset="0"/>
                          <a:cs typeface="Times New Roman" panose="02020603050405020304" pitchFamily="18" charset="0"/>
                        </a:rPr>
                        <a:t>Measures directed to contacts (persons contacted a source of infection)</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508250">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Revealing</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Children under 5 years of age are subject to the medical examination. </a:t>
                      </a:r>
                      <a:r>
                        <a:rPr lang="en-US" sz="2400" dirty="0" err="1">
                          <a:effectLst/>
                          <a:latin typeface="+mn-lt"/>
                          <a:ea typeface="Calibri" panose="020F0502020204030204" pitchFamily="34" charset="0"/>
                          <a:cs typeface="Times New Roman" panose="02020603050405020304" pitchFamily="18" charset="0"/>
                        </a:rPr>
                        <a:t>Virusologic</a:t>
                      </a:r>
                      <a:r>
                        <a:rPr lang="en-US" sz="2400" dirty="0">
                          <a:effectLst/>
                          <a:latin typeface="+mn-lt"/>
                          <a:ea typeface="Calibri" panose="020F0502020204030204" pitchFamily="34" charset="0"/>
                          <a:cs typeface="Times New Roman" panose="02020603050405020304" pitchFamily="18" charset="0"/>
                        </a:rPr>
                        <a:t> test of stool specimen is necessary for such children.</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63490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900" y="339725"/>
            <a:ext cx="10515600" cy="866775"/>
          </a:xfrm>
        </p:spPr>
        <p:txBody>
          <a:bodyPr>
            <a:normAutofit fontScale="90000"/>
          </a:bodyPr>
          <a:lstStyle/>
          <a:p>
            <a:r>
              <a:rPr lang="en-US" sz="3200" b="1" dirty="0"/>
              <a:t>Anti-epidemic measures in the poliomyelitis epidemic focus</a:t>
            </a:r>
            <a:r>
              <a:rPr lang="ru-RU" sz="3200" dirty="0"/>
              <a:t/>
            </a:r>
            <a:br>
              <a:rPr lang="ru-RU" sz="3200" dirty="0"/>
            </a:b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410277591"/>
              </p:ext>
            </p:extLst>
          </p:nvPr>
        </p:nvGraphicFramePr>
        <p:xfrm>
          <a:off x="508000" y="1206500"/>
          <a:ext cx="10947400" cy="5051936"/>
        </p:xfrm>
        <a:graphic>
          <a:graphicData uri="http://schemas.openxmlformats.org/drawingml/2006/table">
            <a:tbl>
              <a:tblPr firstRow="1" firstCol="1" bandRow="1"/>
              <a:tblGrid>
                <a:gridCol w="5473126"/>
                <a:gridCol w="5474274"/>
              </a:tblGrid>
              <a:tr h="2104973">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Collecting epidemiologic anamnesis</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     Revealing among contacts the refugees, displaced persons, representatives of migrant groups of population and persons who arrived from endemic areas.</a:t>
                      </a:r>
                      <a:endParaRPr lang="ru-RU" sz="240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995">
                <a:tc>
                  <a:txBody>
                    <a:bodyPr/>
                    <a:lstStyle/>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Medical observation    </a:t>
                      </a:r>
                      <a:endParaRPr lang="ru-RU" sz="240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400">
                          <a:effectLst/>
                          <a:latin typeface="+mn-lt"/>
                          <a:ea typeface="Calibri" panose="020F0502020204030204" pitchFamily="34" charset="0"/>
                          <a:cs typeface="Times New Roman" panose="02020603050405020304" pitchFamily="18" charset="0"/>
                        </a:rPr>
                        <a:t>     </a:t>
                      </a:r>
                      <a:r>
                        <a:rPr lang="en-US" sz="2400">
                          <a:effectLst/>
                          <a:latin typeface="+mn-lt"/>
                          <a:ea typeface="Calibri" panose="020F0502020204030204" pitchFamily="34" charset="0"/>
                          <a:cs typeface="Times New Roman" panose="02020603050405020304" pitchFamily="18" charset="0"/>
                        </a:rPr>
                        <a:t>It lasts 20 days.</a:t>
                      </a:r>
                      <a:endParaRPr lang="ru-RU" sz="240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5968">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Post-exposure prophylaxis</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1 vaccination of OPV for </a:t>
                      </a:r>
                      <a:r>
                        <a:rPr lang="en-US" sz="2400" dirty="0" smtClean="0">
                          <a:effectLst/>
                          <a:latin typeface="+mn-lt"/>
                          <a:ea typeface="Calibri" panose="020F0502020204030204" pitchFamily="34" charset="0"/>
                          <a:cs typeface="Times New Roman" panose="02020603050405020304" pitchFamily="18" charset="0"/>
                        </a:rPr>
                        <a:t>children </a:t>
                      </a:r>
                      <a:r>
                        <a:rPr lang="en-US" sz="2400" dirty="0">
                          <a:effectLst/>
                          <a:latin typeface="+mn-lt"/>
                          <a:ea typeface="Calibri" panose="020F0502020204030204" pitchFamily="34" charset="0"/>
                          <a:cs typeface="Times New Roman" panose="02020603050405020304" pitchFamily="18" charset="0"/>
                        </a:rPr>
                        <a:t>under </a:t>
                      </a:r>
                      <a:r>
                        <a:rPr lang="en-US" sz="2400" dirty="0" smtClean="0">
                          <a:effectLst/>
                          <a:latin typeface="+mn-lt"/>
                          <a:ea typeface="Calibri" panose="020F0502020204030204" pitchFamily="34" charset="0"/>
                          <a:cs typeface="Times New Roman" panose="02020603050405020304" pitchFamily="18" charset="0"/>
                        </a:rPr>
                        <a:t>5 </a:t>
                      </a:r>
                      <a:r>
                        <a:rPr lang="en-US" sz="2400" dirty="0">
                          <a:effectLst/>
                          <a:latin typeface="+mn-lt"/>
                          <a:ea typeface="Calibri" panose="020F0502020204030204" pitchFamily="34" charset="0"/>
                          <a:cs typeface="Times New Roman" panose="02020603050405020304" pitchFamily="18" charset="0"/>
                        </a:rPr>
                        <a:t>years of age independently on the previously made OPV vaccinations but not earlier than 1 month after immunization against polio or other infection.</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330762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3900" y="339725"/>
            <a:ext cx="10515600" cy="866775"/>
          </a:xfrm>
        </p:spPr>
        <p:txBody>
          <a:bodyPr>
            <a:normAutofit fontScale="90000"/>
          </a:bodyPr>
          <a:lstStyle/>
          <a:p>
            <a:r>
              <a:rPr lang="en-US" sz="3200" b="1" dirty="0"/>
              <a:t>Anti-epidemic measures in the poliomyelitis epidemic focus</a:t>
            </a:r>
            <a:r>
              <a:rPr lang="ru-RU" sz="3200" dirty="0"/>
              <a:t/>
            </a:r>
            <a:br>
              <a:rPr lang="ru-RU" sz="3200" dirty="0"/>
            </a:b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554332827"/>
              </p:ext>
            </p:extLst>
          </p:nvPr>
        </p:nvGraphicFramePr>
        <p:xfrm>
          <a:off x="622300" y="1041400"/>
          <a:ext cx="10795000" cy="5686087"/>
        </p:xfrm>
        <a:graphic>
          <a:graphicData uri="http://schemas.openxmlformats.org/drawingml/2006/table">
            <a:tbl>
              <a:tblPr firstRow="1" firstCol="1" bandRow="1"/>
              <a:tblGrid>
                <a:gridCol w="1739900"/>
                <a:gridCol w="9055100"/>
              </a:tblGrid>
              <a:tr h="4775200">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Laboratory examination</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     Stool specimen for virus isolation is necessary for children under 5 years of age in epidemic focus in the following cases:</a:t>
                      </a:r>
                      <a:endParaRPr lang="ru-RU" sz="240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    late revealing and examination of pa-</a:t>
                      </a:r>
                      <a:endParaRPr lang="ru-RU" sz="240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tients with polio/acute flaccid paralysis</a:t>
                      </a:r>
                      <a:endParaRPr lang="ru-RU" sz="240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(more than 14 days after paralysis has occurred);</a:t>
                      </a:r>
                      <a:endParaRPr lang="ru-RU" sz="240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    incomplete examination of patients (only 1 stool specimen);</a:t>
                      </a:r>
                      <a:endParaRPr lang="ru-RU" sz="240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    presence of the refugees, displaced persons, immigrants, and persons arrived from polio-endemic areas;</a:t>
                      </a:r>
                      <a:endParaRPr lang="ru-RU" sz="240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    if a case is suspected in the children's</a:t>
                      </a:r>
                      <a:endParaRPr lang="ru-RU" sz="240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group.</a:t>
                      </a:r>
                      <a:endParaRPr lang="ru-RU" sz="2400">
                        <a:effectLst/>
                        <a:latin typeface="+mn-lt"/>
                        <a:ea typeface="Calibri" panose="020F0502020204030204" pitchFamily="34" charset="0"/>
                        <a:cs typeface="Times New Roman" panose="02020603050405020304" pitchFamily="18" charset="0"/>
                      </a:endParaRPr>
                    </a:p>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     It can be conducted 1 month later of the last polio immunization.</a:t>
                      </a:r>
                      <a:endParaRPr lang="ru-RU" sz="240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0887">
                <a:tc>
                  <a:txBody>
                    <a:bodyPr/>
                    <a:lstStyle/>
                    <a:p>
                      <a:pPr>
                        <a:lnSpc>
                          <a:spcPct val="115000"/>
                        </a:lnSpc>
                        <a:spcAft>
                          <a:spcPts val="0"/>
                        </a:spcAft>
                      </a:pPr>
                      <a:r>
                        <a:rPr lang="en-US" sz="2400">
                          <a:effectLst/>
                          <a:latin typeface="+mn-lt"/>
                          <a:ea typeface="Calibri" panose="020F0502020204030204" pitchFamily="34" charset="0"/>
                          <a:cs typeface="Times New Roman" panose="02020603050405020304" pitchFamily="18" charset="0"/>
                        </a:rPr>
                        <a:t>Hygienic education</a:t>
                      </a:r>
                      <a:endParaRPr lang="ru-RU" sz="240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dirty="0">
                          <a:effectLst/>
                          <a:latin typeface="+mn-lt"/>
                          <a:ea typeface="Calibri" panose="020F0502020204030204" pitchFamily="34" charset="0"/>
                          <a:cs typeface="Times New Roman" panose="02020603050405020304" pitchFamily="18" charset="0"/>
                        </a:rPr>
                        <a:t>     Physicians inform people on polio and its prevention.</a:t>
                      </a:r>
                      <a:endParaRPr lang="ru-RU" sz="2400" dirty="0">
                        <a:effectLst/>
                        <a:latin typeface="+mn-lt"/>
                        <a:ea typeface="Calibri" panose="020F0502020204030204" pitchFamily="34" charset="0"/>
                        <a:cs typeface="Times New Roman" panose="02020603050405020304" pitchFamily="18" charset="0"/>
                      </a:endParaRPr>
                    </a:p>
                  </a:txBody>
                  <a:tcPr marL="9808" marR="98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04690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44525"/>
            <a:ext cx="10515600" cy="473075"/>
          </a:xfrm>
        </p:spPr>
        <p:txBody>
          <a:bodyPr>
            <a:normAutofit fontScale="90000"/>
          </a:bodyPr>
          <a:lstStyle/>
          <a:p>
            <a:r>
              <a:rPr lang="en-US" sz="4000" b="1" dirty="0"/>
              <a:t>Etiology</a:t>
            </a:r>
            <a:r>
              <a:rPr lang="ru-RU" dirty="0"/>
              <a:t/>
            </a:r>
            <a:br>
              <a:rPr lang="ru-RU" dirty="0"/>
            </a:br>
            <a:endParaRPr lang="ru-RU" dirty="0"/>
          </a:p>
        </p:txBody>
      </p:sp>
      <p:sp>
        <p:nvSpPr>
          <p:cNvPr id="3" name="Объект 2"/>
          <p:cNvSpPr>
            <a:spLocks noGrp="1"/>
          </p:cNvSpPr>
          <p:nvPr>
            <p:ph idx="1"/>
          </p:nvPr>
        </p:nvSpPr>
        <p:spPr>
          <a:xfrm>
            <a:off x="838200" y="965200"/>
            <a:ext cx="10515600" cy="5211763"/>
          </a:xfrm>
        </p:spPr>
        <p:txBody>
          <a:bodyPr>
            <a:normAutofit/>
          </a:bodyPr>
          <a:lstStyle/>
          <a:p>
            <a:pPr marL="0" indent="0">
              <a:buNone/>
            </a:pPr>
            <a:r>
              <a:rPr lang="en-US" dirty="0" smtClean="0"/>
              <a:t>Poliomyelitis </a:t>
            </a:r>
            <a:r>
              <a:rPr lang="en-US" dirty="0"/>
              <a:t>is caused by a very small </a:t>
            </a:r>
            <a:r>
              <a:rPr lang="en-US" b="1" dirty="0"/>
              <a:t>RNA-containing virus </a:t>
            </a:r>
            <a:r>
              <a:rPr lang="en-US" dirty="0"/>
              <a:t>(Poliovirus </a:t>
            </a:r>
            <a:r>
              <a:rPr lang="en-US" dirty="0" err="1"/>
              <a:t>hominis</a:t>
            </a:r>
            <a:r>
              <a:rPr lang="en-US" dirty="0"/>
              <a:t>), belonging to the genus </a:t>
            </a:r>
            <a:r>
              <a:rPr lang="en-US" b="1" dirty="0"/>
              <a:t>Enterovirus C</a:t>
            </a:r>
            <a:r>
              <a:rPr lang="en-US" dirty="0"/>
              <a:t>, family </a:t>
            </a:r>
            <a:r>
              <a:rPr lang="en-US" b="1" dirty="0" err="1"/>
              <a:t>Picornaviridae</a:t>
            </a:r>
            <a:r>
              <a:rPr lang="en-US" dirty="0"/>
              <a:t>. </a:t>
            </a:r>
            <a:endParaRPr lang="en-US" dirty="0" smtClean="0"/>
          </a:p>
          <a:p>
            <a:pPr marL="0" indent="0">
              <a:buNone/>
            </a:pPr>
            <a:endParaRPr lang="en-US" dirty="0" smtClean="0"/>
          </a:p>
          <a:p>
            <a:pPr marL="0" indent="0">
              <a:buNone/>
            </a:pPr>
            <a:r>
              <a:rPr lang="en-US" dirty="0" smtClean="0"/>
              <a:t>Three </a:t>
            </a:r>
            <a:r>
              <a:rPr lang="en-US" dirty="0"/>
              <a:t>serotypes of poliovirus (I, II, III) are distinguished. </a:t>
            </a:r>
            <a:endParaRPr lang="en-US" dirty="0" smtClean="0"/>
          </a:p>
          <a:p>
            <a:pPr marL="0" indent="0">
              <a:buNone/>
            </a:pPr>
            <a:r>
              <a:rPr lang="en-US" dirty="0" smtClean="0"/>
              <a:t>All </a:t>
            </a:r>
            <a:r>
              <a:rPr lang="en-US" dirty="0"/>
              <a:t>three serotypes are virulent and produce the same clinical symptoms. </a:t>
            </a:r>
            <a:endParaRPr lang="en-US" dirty="0" smtClean="0"/>
          </a:p>
          <a:p>
            <a:pPr marL="0" indent="0">
              <a:buNone/>
            </a:pPr>
            <a:endParaRPr lang="en-US" dirty="0" smtClean="0"/>
          </a:p>
          <a:p>
            <a:pPr marL="0" indent="0">
              <a:buNone/>
            </a:pPr>
            <a:r>
              <a:rPr lang="en-US" dirty="0" smtClean="0"/>
              <a:t>The </a:t>
            </a:r>
            <a:r>
              <a:rPr lang="en-US" dirty="0"/>
              <a:t>diseases caused by type 1 occurred during epidemics and were characterized by the most severe manifestation. </a:t>
            </a:r>
            <a:endParaRPr lang="ru-RU" dirty="0"/>
          </a:p>
        </p:txBody>
      </p:sp>
    </p:spTree>
    <p:extLst>
      <p:ext uri="{BB962C8B-B14F-4D97-AF65-F5344CB8AC3E}">
        <p14:creationId xmlns:p14="http://schemas.microsoft.com/office/powerpoint/2010/main" val="3557057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54100"/>
            <a:ext cx="10515600" cy="5676900"/>
          </a:xfrm>
        </p:spPr>
        <p:txBody>
          <a:bodyPr>
            <a:normAutofit/>
          </a:bodyPr>
          <a:lstStyle/>
          <a:p>
            <a:pPr marL="0" indent="0">
              <a:buNone/>
            </a:pPr>
            <a:r>
              <a:rPr lang="en-US" b="1" dirty="0"/>
              <a:t>The viruses </a:t>
            </a:r>
            <a:r>
              <a:rPr lang="en-US" b="1" dirty="0" smtClean="0"/>
              <a:t>are</a:t>
            </a:r>
            <a:r>
              <a:rPr lang="ru-RU" b="1" dirty="0" smtClean="0"/>
              <a:t>:</a:t>
            </a:r>
          </a:p>
          <a:p>
            <a:r>
              <a:rPr lang="en-US" dirty="0" smtClean="0"/>
              <a:t> </a:t>
            </a:r>
            <a:r>
              <a:rPr lang="en-US" dirty="0"/>
              <a:t>very stable in the external environment </a:t>
            </a:r>
            <a:endParaRPr lang="ru-RU" dirty="0" smtClean="0"/>
          </a:p>
          <a:p>
            <a:r>
              <a:rPr lang="en-US" dirty="0" smtClean="0"/>
              <a:t>resistant </a:t>
            </a:r>
            <a:r>
              <a:rPr lang="en-US" dirty="0"/>
              <a:t>to low temperature, freezing and desiccation. </a:t>
            </a:r>
            <a:endParaRPr lang="ru-RU" dirty="0" smtClean="0"/>
          </a:p>
          <a:p>
            <a:r>
              <a:rPr lang="en-US" dirty="0" smtClean="0"/>
              <a:t>not </a:t>
            </a:r>
            <a:r>
              <a:rPr lang="en-US" dirty="0"/>
              <a:t>destroyed by digestive juices </a:t>
            </a:r>
            <a:endParaRPr lang="ru-RU" dirty="0" smtClean="0"/>
          </a:p>
          <a:p>
            <a:r>
              <a:rPr lang="en-US" dirty="0" smtClean="0"/>
              <a:t>not </a:t>
            </a:r>
            <a:r>
              <a:rPr lang="en-US" dirty="0"/>
              <a:t>sensitive to the action of the known antibiotics. </a:t>
            </a:r>
            <a:endParaRPr lang="ru-RU" dirty="0" smtClean="0"/>
          </a:p>
          <a:p>
            <a:r>
              <a:rPr lang="en-US" dirty="0" smtClean="0"/>
              <a:t>destroyed </a:t>
            </a:r>
            <a:r>
              <a:rPr lang="en-US" dirty="0"/>
              <a:t>by heating at 56 °C for 30 minutes. </a:t>
            </a:r>
            <a:endParaRPr lang="ru-RU" dirty="0" smtClean="0"/>
          </a:p>
          <a:p>
            <a:r>
              <a:rPr lang="en-US" dirty="0" smtClean="0"/>
              <a:t>die </a:t>
            </a:r>
            <a:r>
              <a:rPr lang="en-US" dirty="0"/>
              <a:t>quickly by the action of disinfecting agents and by ultra-violet </a:t>
            </a:r>
            <a:r>
              <a:rPr lang="en-US" dirty="0" smtClean="0"/>
              <a:t>rays</a:t>
            </a:r>
            <a:endParaRPr lang="ru-RU" dirty="0" smtClean="0"/>
          </a:p>
          <a:p>
            <a:r>
              <a:rPr lang="en-US" dirty="0" smtClean="0"/>
              <a:t>killed </a:t>
            </a:r>
            <a:r>
              <a:rPr lang="en-US" dirty="0"/>
              <a:t>in boiling water immediately. </a:t>
            </a:r>
            <a:endParaRPr lang="ru-RU" dirty="0" smtClean="0"/>
          </a:p>
          <a:p>
            <a:pPr marL="0" indent="0">
              <a:buNone/>
            </a:pPr>
            <a:endParaRPr lang="ru-RU" dirty="0"/>
          </a:p>
          <a:p>
            <a:pPr marL="0" indent="0">
              <a:buNone/>
            </a:pPr>
            <a:r>
              <a:rPr lang="en-US" dirty="0" smtClean="0"/>
              <a:t>Polioviruses </a:t>
            </a:r>
            <a:r>
              <a:rPr lang="en-US" dirty="0"/>
              <a:t>are grown on cellular cultures and provoke a cytopathogenic effect.</a:t>
            </a:r>
            <a:endParaRPr lang="ru-RU" dirty="0"/>
          </a:p>
          <a:p>
            <a:endParaRPr lang="ru-RU" dirty="0"/>
          </a:p>
        </p:txBody>
      </p:sp>
      <p:sp>
        <p:nvSpPr>
          <p:cNvPr id="4" name="Заголовок 1"/>
          <p:cNvSpPr>
            <a:spLocks noGrp="1"/>
          </p:cNvSpPr>
          <p:nvPr>
            <p:ph type="title"/>
          </p:nvPr>
        </p:nvSpPr>
        <p:spPr>
          <a:xfrm>
            <a:off x="838200" y="263525"/>
            <a:ext cx="10515600" cy="790575"/>
          </a:xfrm>
        </p:spPr>
        <p:txBody>
          <a:bodyPr>
            <a:normAutofit fontScale="90000"/>
          </a:bodyPr>
          <a:lstStyle/>
          <a:p>
            <a:r>
              <a:rPr lang="en-US" sz="4000" b="1" dirty="0"/>
              <a:t>Etiology</a:t>
            </a:r>
            <a:r>
              <a:rPr lang="ru-RU" dirty="0"/>
              <a:t/>
            </a:r>
            <a:br>
              <a:rPr lang="ru-RU" dirty="0"/>
            </a:br>
            <a:endParaRPr lang="ru-RU" dirty="0"/>
          </a:p>
        </p:txBody>
      </p:sp>
    </p:spTree>
    <p:extLst>
      <p:ext uri="{BB962C8B-B14F-4D97-AF65-F5344CB8AC3E}">
        <p14:creationId xmlns:p14="http://schemas.microsoft.com/office/powerpoint/2010/main" val="1683951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01675"/>
          </a:xfrm>
        </p:spPr>
        <p:txBody>
          <a:bodyPr>
            <a:normAutofit fontScale="90000"/>
          </a:bodyPr>
          <a:lstStyle/>
          <a:p>
            <a:r>
              <a:rPr lang="ru-RU" sz="3200" b="1" dirty="0" err="1"/>
              <a:t>Epidemiology</a:t>
            </a:r>
            <a:r>
              <a:rPr lang="ru-RU" sz="3200" dirty="0"/>
              <a:t/>
            </a:r>
            <a:br>
              <a:rPr lang="ru-RU" sz="3200" dirty="0"/>
            </a:br>
            <a:endParaRPr lang="ru-RU" sz="3200" dirty="0"/>
          </a:p>
        </p:txBody>
      </p:sp>
      <p:sp>
        <p:nvSpPr>
          <p:cNvPr id="3" name="Объект 2"/>
          <p:cNvSpPr>
            <a:spLocks noGrp="1"/>
          </p:cNvSpPr>
          <p:nvPr>
            <p:ph idx="1"/>
          </p:nvPr>
        </p:nvSpPr>
        <p:spPr>
          <a:xfrm>
            <a:off x="838200" y="939800"/>
            <a:ext cx="10515600" cy="5702300"/>
          </a:xfrm>
        </p:spPr>
        <p:txBody>
          <a:bodyPr>
            <a:normAutofit/>
          </a:bodyPr>
          <a:lstStyle/>
          <a:p>
            <a:pPr marL="0" indent="0">
              <a:buNone/>
            </a:pPr>
            <a:r>
              <a:rPr lang="en-US" dirty="0" smtClean="0"/>
              <a:t>The </a:t>
            </a:r>
            <a:r>
              <a:rPr lang="en-US" dirty="0"/>
              <a:t>sources of poliomyelitis are patients with </a:t>
            </a:r>
            <a:r>
              <a:rPr lang="en-US" b="1" dirty="0"/>
              <a:t>clinical forms </a:t>
            </a:r>
            <a:r>
              <a:rPr lang="en-US" dirty="0"/>
              <a:t>of the disease and </a:t>
            </a:r>
            <a:r>
              <a:rPr lang="en-US" b="1" dirty="0"/>
              <a:t>virus carriers</a:t>
            </a:r>
            <a:r>
              <a:rPr lang="en-US" dirty="0"/>
              <a:t>. </a:t>
            </a:r>
            <a:endParaRPr lang="ru-RU" dirty="0" smtClean="0"/>
          </a:p>
          <a:p>
            <a:pPr marL="0" indent="0">
              <a:buNone/>
            </a:pPr>
            <a:endParaRPr lang="en-US" dirty="0" smtClean="0"/>
          </a:p>
          <a:p>
            <a:pPr marL="0" indent="0">
              <a:buNone/>
            </a:pPr>
            <a:r>
              <a:rPr lang="en-US" dirty="0" smtClean="0"/>
              <a:t>They </a:t>
            </a:r>
            <a:r>
              <a:rPr lang="en-US" dirty="0"/>
              <a:t>excrete polioviruses into the external environment with </a:t>
            </a:r>
            <a:r>
              <a:rPr lang="en-US" b="1" dirty="0" err="1"/>
              <a:t>faeces</a:t>
            </a:r>
            <a:r>
              <a:rPr lang="en-US" dirty="0"/>
              <a:t> and </a:t>
            </a:r>
            <a:r>
              <a:rPr lang="en-US" b="1" dirty="0"/>
              <a:t>respiratory secretion </a:t>
            </a:r>
            <a:r>
              <a:rPr lang="en-US" dirty="0"/>
              <a:t>from several weeks to 3—4 months. </a:t>
            </a:r>
            <a:endParaRPr lang="ru-RU" dirty="0" smtClean="0"/>
          </a:p>
          <a:p>
            <a:pPr marL="0" indent="0">
              <a:buNone/>
            </a:pPr>
            <a:r>
              <a:rPr lang="en-US" dirty="0" smtClean="0"/>
              <a:t>The </a:t>
            </a:r>
            <a:r>
              <a:rPr lang="en-US" dirty="0"/>
              <a:t>infectivity of patients with poliomyelitis is the greatest during an acute stage of the disease. </a:t>
            </a:r>
            <a:endParaRPr lang="ru-RU" dirty="0" smtClean="0"/>
          </a:p>
          <a:p>
            <a:pPr marL="0" indent="0">
              <a:buNone/>
            </a:pPr>
            <a:endParaRPr lang="en-US" dirty="0" smtClean="0"/>
          </a:p>
          <a:p>
            <a:pPr marL="0" indent="0">
              <a:buNone/>
            </a:pPr>
            <a:r>
              <a:rPr lang="en-US" dirty="0" smtClean="0"/>
              <a:t>About 90—95% </a:t>
            </a:r>
            <a:r>
              <a:rPr lang="en-US" dirty="0"/>
              <a:t>of infected patients have no symptoms (</a:t>
            </a:r>
            <a:r>
              <a:rPr lang="en-US" b="1" dirty="0" err="1"/>
              <a:t>inapparent</a:t>
            </a:r>
            <a:r>
              <a:rPr lang="en-US" b="1" dirty="0"/>
              <a:t> forms of the disease</a:t>
            </a:r>
            <a:r>
              <a:rPr lang="en-US" dirty="0"/>
              <a:t>). </a:t>
            </a:r>
            <a:endParaRPr lang="ru-RU" dirty="0" smtClean="0"/>
          </a:p>
          <a:p>
            <a:pPr marL="0" indent="0">
              <a:buNone/>
            </a:pPr>
            <a:r>
              <a:rPr lang="en-US" dirty="0" smtClean="0"/>
              <a:t>But </a:t>
            </a:r>
            <a:r>
              <a:rPr lang="en-US" dirty="0"/>
              <a:t>they are the sources of the poliovirus and spread it to others. </a:t>
            </a:r>
            <a:endParaRPr lang="ru-RU" dirty="0"/>
          </a:p>
        </p:txBody>
      </p:sp>
    </p:spTree>
    <p:extLst>
      <p:ext uri="{BB962C8B-B14F-4D97-AF65-F5344CB8AC3E}">
        <p14:creationId xmlns:p14="http://schemas.microsoft.com/office/powerpoint/2010/main" val="3411303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863600"/>
            <a:ext cx="10998200" cy="5994400"/>
          </a:xfrm>
        </p:spPr>
        <p:txBody>
          <a:bodyPr>
            <a:normAutofit fontScale="92500" lnSpcReduction="10000"/>
          </a:bodyPr>
          <a:lstStyle/>
          <a:p>
            <a:pPr marL="0" indent="0">
              <a:buNone/>
            </a:pPr>
            <a:r>
              <a:rPr lang="en-US" dirty="0"/>
              <a:t>This infection primarily spreads by </a:t>
            </a:r>
            <a:r>
              <a:rPr lang="en-US" b="1" dirty="0" err="1"/>
              <a:t>faecal</a:t>
            </a:r>
            <a:r>
              <a:rPr lang="en-US" b="1" dirty="0"/>
              <a:t>-oral mechanism </a:t>
            </a:r>
            <a:r>
              <a:rPr lang="en-US" dirty="0"/>
              <a:t>and much </a:t>
            </a:r>
            <a:r>
              <a:rPr lang="en-US" b="1" dirty="0" smtClean="0"/>
              <a:t>less </a:t>
            </a:r>
            <a:r>
              <a:rPr lang="en-US" b="1" dirty="0"/>
              <a:t>by air-droplet rout</a:t>
            </a:r>
            <a:r>
              <a:rPr lang="en-US" dirty="0"/>
              <a:t>. </a:t>
            </a:r>
            <a:endParaRPr lang="en-US" dirty="0" smtClean="0"/>
          </a:p>
          <a:p>
            <a:pPr marL="0" indent="0">
              <a:buNone/>
            </a:pPr>
            <a:endParaRPr lang="en-US" dirty="0"/>
          </a:p>
          <a:p>
            <a:pPr marL="0" indent="0">
              <a:buNone/>
            </a:pPr>
            <a:r>
              <a:rPr lang="en-US" b="1" dirty="0" smtClean="0"/>
              <a:t>Food </a:t>
            </a:r>
            <a:r>
              <a:rPr lang="en-US" b="1" dirty="0"/>
              <a:t>and water </a:t>
            </a:r>
            <a:r>
              <a:rPr lang="en-US" dirty="0"/>
              <a:t>are factors of poliovirus transmission. </a:t>
            </a:r>
            <a:endParaRPr lang="en-US" dirty="0" smtClean="0"/>
          </a:p>
          <a:p>
            <a:pPr marL="0" indent="0">
              <a:buNone/>
            </a:pPr>
            <a:r>
              <a:rPr lang="en-US" b="1" dirty="0" smtClean="0"/>
              <a:t>Person-to-person </a:t>
            </a:r>
            <a:r>
              <a:rPr lang="en-US" b="1" dirty="0"/>
              <a:t>transmission </a:t>
            </a:r>
            <a:r>
              <a:rPr lang="en-US" dirty="0"/>
              <a:t>of polioviruses may occur through the contact with contaminated things. </a:t>
            </a:r>
            <a:endParaRPr lang="en-US" dirty="0" smtClean="0"/>
          </a:p>
          <a:p>
            <a:pPr marL="0" indent="0">
              <a:buNone/>
            </a:pPr>
            <a:endParaRPr lang="en-US" dirty="0"/>
          </a:p>
          <a:p>
            <a:pPr marL="0" indent="0">
              <a:buNone/>
            </a:pPr>
            <a:r>
              <a:rPr lang="en-US" dirty="0" smtClean="0"/>
              <a:t>The </a:t>
            </a:r>
            <a:r>
              <a:rPr lang="en-US" dirty="0"/>
              <a:t>disease affects </a:t>
            </a:r>
            <a:r>
              <a:rPr lang="en-US" b="1" dirty="0"/>
              <a:t>predominantly children </a:t>
            </a:r>
            <a:r>
              <a:rPr lang="en-US" dirty="0"/>
              <a:t>and is only sometimes observed in adults. </a:t>
            </a:r>
            <a:endParaRPr lang="en-US" dirty="0" smtClean="0"/>
          </a:p>
          <a:p>
            <a:pPr marL="0" indent="0">
              <a:buNone/>
            </a:pPr>
            <a:endParaRPr lang="en-US" dirty="0"/>
          </a:p>
          <a:p>
            <a:pPr marL="0" indent="0">
              <a:buNone/>
            </a:pPr>
            <a:r>
              <a:rPr lang="en-US" dirty="0" smtClean="0"/>
              <a:t>Poliomyelitis </a:t>
            </a:r>
            <a:r>
              <a:rPr lang="en-US" dirty="0"/>
              <a:t>is mainly a </a:t>
            </a:r>
            <a:r>
              <a:rPr lang="en-US" b="1" dirty="0"/>
              <a:t>seasonal disease</a:t>
            </a:r>
            <a:r>
              <a:rPr lang="en-US" dirty="0"/>
              <a:t>. Its incidence increases in July, August, September and October. </a:t>
            </a:r>
            <a:endParaRPr lang="en-US" dirty="0" smtClean="0"/>
          </a:p>
          <a:p>
            <a:pPr marL="0" indent="0">
              <a:buNone/>
            </a:pPr>
            <a:endParaRPr lang="en-US" dirty="0"/>
          </a:p>
          <a:p>
            <a:pPr marL="0" indent="0">
              <a:buNone/>
            </a:pPr>
            <a:r>
              <a:rPr lang="en-US" dirty="0" smtClean="0"/>
              <a:t>During </a:t>
            </a:r>
            <a:r>
              <a:rPr lang="en-US" dirty="0"/>
              <a:t>an </a:t>
            </a:r>
            <a:r>
              <a:rPr lang="en-US" dirty="0" smtClean="0"/>
              <a:t>attack </a:t>
            </a:r>
            <a:r>
              <a:rPr lang="en-US" dirty="0"/>
              <a:t>of the disease </a:t>
            </a:r>
            <a:r>
              <a:rPr lang="en-US" b="1" dirty="0"/>
              <a:t>stable immunity </a:t>
            </a:r>
            <a:r>
              <a:rPr lang="en-US" dirty="0"/>
              <a:t>against corresponding serotypes develops. </a:t>
            </a:r>
            <a:endParaRPr lang="ru-RU" dirty="0"/>
          </a:p>
          <a:p>
            <a:endParaRPr lang="ru-RU" dirty="0"/>
          </a:p>
        </p:txBody>
      </p:sp>
      <p:sp>
        <p:nvSpPr>
          <p:cNvPr id="4" name="Заголовок 1"/>
          <p:cNvSpPr>
            <a:spLocks noGrp="1"/>
          </p:cNvSpPr>
          <p:nvPr>
            <p:ph type="title"/>
          </p:nvPr>
        </p:nvSpPr>
        <p:spPr>
          <a:xfrm>
            <a:off x="838200" y="149225"/>
            <a:ext cx="10515600" cy="714375"/>
          </a:xfrm>
        </p:spPr>
        <p:txBody>
          <a:bodyPr>
            <a:normAutofit/>
          </a:bodyPr>
          <a:lstStyle/>
          <a:p>
            <a:r>
              <a:rPr lang="ru-RU" sz="3200" b="1" dirty="0" err="1" smtClean="0"/>
              <a:t>Epidemiology</a:t>
            </a:r>
            <a:endParaRPr lang="ru-RU" sz="3200" dirty="0"/>
          </a:p>
        </p:txBody>
      </p:sp>
    </p:spTree>
    <p:extLst>
      <p:ext uri="{BB962C8B-B14F-4D97-AF65-F5344CB8AC3E}">
        <p14:creationId xmlns:p14="http://schemas.microsoft.com/office/powerpoint/2010/main" val="1137488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308100"/>
            <a:ext cx="10515600" cy="5308600"/>
          </a:xfrm>
        </p:spPr>
        <p:txBody>
          <a:bodyPr>
            <a:normAutofit lnSpcReduction="10000"/>
          </a:bodyPr>
          <a:lstStyle/>
          <a:p>
            <a:pPr marL="0" indent="0">
              <a:buNone/>
            </a:pPr>
            <a:r>
              <a:rPr lang="en-US" b="1" dirty="0" smtClean="0"/>
              <a:t>Epidemics </a:t>
            </a:r>
            <a:r>
              <a:rPr lang="en-US" dirty="0"/>
              <a:t>and even pandemics of poliomyelitis </a:t>
            </a:r>
            <a:r>
              <a:rPr lang="en-US" b="1" dirty="0"/>
              <a:t>took place in the past</a:t>
            </a:r>
            <a:r>
              <a:rPr lang="en-US" dirty="0"/>
              <a:t>. </a:t>
            </a:r>
            <a:endParaRPr lang="en-US" dirty="0" smtClean="0"/>
          </a:p>
          <a:p>
            <a:pPr marL="0" indent="0">
              <a:buNone/>
            </a:pPr>
            <a:endParaRPr lang="en-US" dirty="0" smtClean="0"/>
          </a:p>
          <a:p>
            <a:pPr marL="0" indent="0">
              <a:buNone/>
            </a:pPr>
            <a:r>
              <a:rPr lang="en-US" b="1" dirty="0" smtClean="0"/>
              <a:t>At </a:t>
            </a:r>
            <a:r>
              <a:rPr lang="en-US" b="1" dirty="0"/>
              <a:t>present </a:t>
            </a:r>
            <a:r>
              <a:rPr lang="en-US" dirty="0"/>
              <a:t>only small </a:t>
            </a:r>
            <a:r>
              <a:rPr lang="en-US" dirty="0" smtClean="0"/>
              <a:t>outbreaks </a:t>
            </a:r>
            <a:r>
              <a:rPr lang="en-US" dirty="0"/>
              <a:t>and </a:t>
            </a:r>
            <a:r>
              <a:rPr lang="en-US" b="1" dirty="0"/>
              <a:t>sporadic cases </a:t>
            </a:r>
            <a:r>
              <a:rPr lang="en-US" dirty="0"/>
              <a:t>are sometimes recorded. </a:t>
            </a:r>
            <a:endParaRPr lang="en-US" dirty="0" smtClean="0"/>
          </a:p>
          <a:p>
            <a:pPr marL="0" indent="0">
              <a:buNone/>
            </a:pPr>
            <a:endParaRPr lang="en-US" dirty="0" smtClean="0"/>
          </a:p>
          <a:p>
            <a:pPr marL="0" indent="0">
              <a:buNone/>
            </a:pPr>
            <a:r>
              <a:rPr lang="en-US" b="1" dirty="0" smtClean="0"/>
              <a:t>Outbreaks</a:t>
            </a:r>
            <a:r>
              <a:rPr lang="en-US" dirty="0" smtClean="0"/>
              <a:t> </a:t>
            </a:r>
            <a:r>
              <a:rPr lang="en-US" dirty="0"/>
              <a:t>of the infection occurred in the </a:t>
            </a:r>
            <a:endParaRPr lang="en-US" dirty="0" smtClean="0"/>
          </a:p>
          <a:p>
            <a:r>
              <a:rPr lang="en-US" dirty="0" smtClean="0"/>
              <a:t>Northern </a:t>
            </a:r>
            <a:r>
              <a:rPr lang="en-US" dirty="0"/>
              <a:t>America (USA, Canada), </a:t>
            </a:r>
            <a:endParaRPr lang="en-US" dirty="0" smtClean="0"/>
          </a:p>
          <a:p>
            <a:r>
              <a:rPr lang="en-US" dirty="0" smtClean="0"/>
              <a:t>Europe </a:t>
            </a:r>
            <a:r>
              <a:rPr lang="en-US" dirty="0"/>
              <a:t>(Sweden, Denmark, Great Britain, France), </a:t>
            </a:r>
            <a:endParaRPr lang="en-US" dirty="0" smtClean="0"/>
          </a:p>
          <a:p>
            <a:r>
              <a:rPr lang="en-US" dirty="0" smtClean="0"/>
              <a:t>Africa </a:t>
            </a:r>
            <a:r>
              <a:rPr lang="en-US" dirty="0"/>
              <a:t>(Zambia, Zaire etc.), Australia, Southern America (Uruguay, Columbia, Argentina), </a:t>
            </a:r>
            <a:endParaRPr lang="en-US" dirty="0" smtClean="0"/>
          </a:p>
          <a:p>
            <a:r>
              <a:rPr lang="en-US" dirty="0" smtClean="0"/>
              <a:t>Asia </a:t>
            </a:r>
            <a:r>
              <a:rPr lang="en-US" dirty="0"/>
              <a:t>(Japan, Vietnam, Cambodia </a:t>
            </a:r>
            <a:r>
              <a:rPr lang="en-US" dirty="0" err="1"/>
              <a:t>etc</a:t>
            </a:r>
            <a:r>
              <a:rPr lang="en-US" dirty="0"/>
              <a:t>). </a:t>
            </a:r>
            <a:endParaRPr lang="ru-RU" dirty="0"/>
          </a:p>
        </p:txBody>
      </p:sp>
      <p:sp>
        <p:nvSpPr>
          <p:cNvPr id="4" name="Заголовок 1"/>
          <p:cNvSpPr>
            <a:spLocks noGrp="1"/>
          </p:cNvSpPr>
          <p:nvPr>
            <p:ph type="title"/>
          </p:nvPr>
        </p:nvSpPr>
        <p:spPr>
          <a:xfrm>
            <a:off x="838200" y="365125"/>
            <a:ext cx="10515600" cy="650875"/>
          </a:xfrm>
        </p:spPr>
        <p:txBody>
          <a:bodyPr>
            <a:normAutofit/>
          </a:bodyPr>
          <a:lstStyle/>
          <a:p>
            <a:r>
              <a:rPr lang="ru-RU" sz="3200" b="1" dirty="0" err="1" smtClean="0"/>
              <a:t>Epidemiology</a:t>
            </a:r>
            <a:endParaRPr lang="ru-RU" sz="3200" dirty="0"/>
          </a:p>
        </p:txBody>
      </p:sp>
    </p:spTree>
    <p:extLst>
      <p:ext uri="{BB962C8B-B14F-4D97-AF65-F5344CB8AC3E}">
        <p14:creationId xmlns:p14="http://schemas.microsoft.com/office/powerpoint/2010/main" val="263148985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659</TotalTime>
  <Words>3524</Words>
  <Application>Microsoft Office PowerPoint</Application>
  <PresentationFormat>Произвольный</PresentationFormat>
  <Paragraphs>366</Paragraphs>
  <Slides>48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48</vt:i4>
      </vt:variant>
    </vt:vector>
  </HeadingPairs>
  <TitlesOfParts>
    <vt:vector size="49" baseType="lpstr">
      <vt:lpstr>Тема Office</vt:lpstr>
      <vt:lpstr>Poliomyelitis</vt:lpstr>
      <vt:lpstr>Презентация PowerPoint</vt:lpstr>
      <vt:lpstr>Презентация PowerPoint</vt:lpstr>
      <vt:lpstr>Презентация PowerPoint</vt:lpstr>
      <vt:lpstr>Etiology </vt:lpstr>
      <vt:lpstr>Etiology </vt:lpstr>
      <vt:lpstr>Epidemiology </vt:lpstr>
      <vt:lpstr>Epidemiology</vt:lpstr>
      <vt:lpstr>Epidemiology</vt:lpstr>
      <vt:lpstr>Epidemiology</vt:lpstr>
      <vt:lpstr>Pathogenesis </vt:lpstr>
      <vt:lpstr>Pathogenesis </vt:lpstr>
      <vt:lpstr>Pathogenesis </vt:lpstr>
      <vt:lpstr>Pathogenesis </vt:lpstr>
      <vt:lpstr>Pathogenesis </vt:lpstr>
      <vt:lpstr>Clinical picture </vt:lpstr>
      <vt:lpstr>Clinical picture </vt:lpstr>
      <vt:lpstr>Clinical picture. Abortive poliomyelitis.  </vt:lpstr>
      <vt:lpstr>Презентация PowerPoint</vt:lpstr>
      <vt:lpstr>Презентация PowerPoint</vt:lpstr>
      <vt:lpstr>Clinical picture. Paralytic poliomyelitis  </vt:lpstr>
      <vt:lpstr>Презентация PowerPoint</vt:lpstr>
      <vt:lpstr>Презентация PowerPoint</vt:lpstr>
      <vt:lpstr>Clinical picture. Spinal poliomyelitis  </vt:lpstr>
      <vt:lpstr>Презентация PowerPoint</vt:lpstr>
      <vt:lpstr>Презентация PowerPoint</vt:lpstr>
      <vt:lpstr>Clinical picture. Bulbar poliomyelitis </vt:lpstr>
      <vt:lpstr>Clinical picture. Bulbar poliomyelitis </vt:lpstr>
      <vt:lpstr>Clinical picture. Bulbospinal poliomyelitis </vt:lpstr>
      <vt:lpstr>Encephalitis </vt:lpstr>
      <vt:lpstr>Complications </vt:lpstr>
      <vt:lpstr>Complications </vt:lpstr>
      <vt:lpstr>Prognosis </vt:lpstr>
      <vt:lpstr>Prognosis </vt:lpstr>
      <vt:lpstr>Diagnosis </vt:lpstr>
      <vt:lpstr>Diagnosis </vt:lpstr>
      <vt:lpstr>Diagnosis </vt:lpstr>
      <vt:lpstr>Differential diagnosis </vt:lpstr>
      <vt:lpstr>Treatment </vt:lpstr>
      <vt:lpstr>Treatment </vt:lpstr>
      <vt:lpstr>Anti-epidemic measures in the poliomyelitis epidemic focus </vt:lpstr>
      <vt:lpstr>Anti-epidemic measures in the poliomyelitis epidemic focus </vt:lpstr>
      <vt:lpstr>Anti-epidemic measures in the poliomyelitis epidemic focus </vt:lpstr>
      <vt:lpstr>Anti-epidemic measures in the poliomyelitis epidemic focus </vt:lpstr>
      <vt:lpstr>Anti-epidemic measures in the poliomyelitis epidemic focus </vt:lpstr>
      <vt:lpstr>Anti-epidemic measures in the poliomyelitis epidemic focus </vt:lpstr>
      <vt:lpstr>Anti-epidemic measures in the poliomyelitis epidemic focus </vt:lpstr>
      <vt:lpstr>Anti-epidemic measures in the poliomyelitis epidemic focus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POLIOMYOLITIS</dc:title>
  <dc:creator>EIBn-Kafedra</dc:creator>
  <cp:lastModifiedBy>alex</cp:lastModifiedBy>
  <cp:revision>40</cp:revision>
  <dcterms:created xsi:type="dcterms:W3CDTF">2017-12-07T06:28:15Z</dcterms:created>
  <dcterms:modified xsi:type="dcterms:W3CDTF">2019-04-02T14:11:28Z</dcterms:modified>
</cp:coreProperties>
</file>